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wdp" ContentType="image/vnd.ms-photo"/>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5"/>
  </p:notesMasterIdLst>
  <p:handoutMasterIdLst>
    <p:handoutMasterId r:id="rId36"/>
  </p:handoutMasterIdLst>
  <p:sldIdLst>
    <p:sldId id="256" r:id="rId2"/>
    <p:sldId id="257" r:id="rId3"/>
    <p:sldId id="297" r:id="rId4"/>
    <p:sldId id="258" r:id="rId5"/>
    <p:sldId id="260" r:id="rId6"/>
    <p:sldId id="283" r:id="rId7"/>
    <p:sldId id="292" r:id="rId8"/>
    <p:sldId id="259" r:id="rId9"/>
    <p:sldId id="275" r:id="rId10"/>
    <p:sldId id="268" r:id="rId11"/>
    <p:sldId id="278" r:id="rId12"/>
    <p:sldId id="280" r:id="rId13"/>
    <p:sldId id="267" r:id="rId14"/>
    <p:sldId id="277" r:id="rId15"/>
    <p:sldId id="264" r:id="rId16"/>
    <p:sldId id="269" r:id="rId17"/>
    <p:sldId id="270" r:id="rId18"/>
    <p:sldId id="289" r:id="rId19"/>
    <p:sldId id="288" r:id="rId20"/>
    <p:sldId id="285" r:id="rId21"/>
    <p:sldId id="290" r:id="rId22"/>
    <p:sldId id="276" r:id="rId23"/>
    <p:sldId id="271" r:id="rId24"/>
    <p:sldId id="272" r:id="rId25"/>
    <p:sldId id="291" r:id="rId26"/>
    <p:sldId id="287" r:id="rId27"/>
    <p:sldId id="281" r:id="rId28"/>
    <p:sldId id="296" r:id="rId29"/>
    <p:sldId id="293" r:id="rId30"/>
    <p:sldId id="294" r:id="rId31"/>
    <p:sldId id="282" r:id="rId32"/>
    <p:sldId id="295" r:id="rId33"/>
    <p:sldId id="286" r:id="rId3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2" frameSlides="1"/>
  <p:clrMru>
    <a:srgbClr val="B4E3D0"/>
    <a:srgbClr val="A3E3C8"/>
    <a:srgbClr val="79D2B0"/>
    <a:srgbClr val="8EE7B3"/>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5410" autoAdjust="0"/>
  </p:normalViewPr>
  <p:slideViewPr>
    <p:cSldViewPr snapToGrid="0" snapToObjects="1">
      <p:cViewPr varScale="1">
        <p:scale>
          <a:sx n="90" d="100"/>
          <a:sy n="90" d="100"/>
        </p:scale>
        <p:origin x="-2376"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notesMaster" Target="notesMasters/notesMaster1.xml"/><Relationship Id="rId36" Type="http://schemas.openxmlformats.org/officeDocument/2006/relationships/handoutMaster" Target="handoutMasters/handoutMaster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printerSettings" Target="printerSettings/printerSettings1.bin"/><Relationship Id="rId38" Type="http://schemas.openxmlformats.org/officeDocument/2006/relationships/presProps" Target="presProps.xml"/><Relationship Id="rId39" Type="http://schemas.openxmlformats.org/officeDocument/2006/relationships/viewProps" Target="viewProps.xml"/><Relationship Id="rId40" Type="http://schemas.openxmlformats.org/officeDocument/2006/relationships/theme" Target="theme/theme1.xml"/><Relationship Id="rId41"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5CBD71A-8F0B-DE45-9194-4F771B028FAC}" type="datetimeFigureOut">
              <a:rPr lang="en-US" smtClean="0"/>
              <a:t>8/28/17</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19770DF-2E20-E640-AEE0-27F5363BA430}" type="slidenum">
              <a:rPr lang="en-US" smtClean="0"/>
              <a:t>‹#›</a:t>
            </a:fld>
            <a:endParaRPr lang="en-US"/>
          </a:p>
        </p:txBody>
      </p:sp>
    </p:spTree>
    <p:extLst>
      <p:ext uri="{BB962C8B-B14F-4D97-AF65-F5344CB8AC3E}">
        <p14:creationId xmlns:p14="http://schemas.microsoft.com/office/powerpoint/2010/main" val="5631473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E8D735B-DF91-3D4F-BA1E-6E47BE30AAFA}" type="datetimeFigureOut">
              <a:rPr lang="en-US" smtClean="0"/>
              <a:t>8/28/17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5257BE1-F95D-554C-A09D-F1D0C278F2BB}" type="slidenum">
              <a:rPr lang="en-US" smtClean="0"/>
              <a:t>‹#›</a:t>
            </a:fld>
            <a:endParaRPr lang="en-US"/>
          </a:p>
        </p:txBody>
      </p:sp>
    </p:spTree>
    <p:extLst>
      <p:ext uri="{BB962C8B-B14F-4D97-AF65-F5344CB8AC3E}">
        <p14:creationId xmlns:p14="http://schemas.microsoft.com/office/powerpoint/2010/main" val="2785358699"/>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Blue=New to program</a:t>
            </a:r>
          </a:p>
          <a:p>
            <a:r>
              <a:rPr lang="en-US" dirty="0" smtClean="0"/>
              <a:t>Red=New Supervisor </a:t>
            </a:r>
            <a:endParaRPr lang="en-US" dirty="0"/>
          </a:p>
        </p:txBody>
      </p:sp>
      <p:sp>
        <p:nvSpPr>
          <p:cNvPr id="4" name="Slide Number Placeholder 3"/>
          <p:cNvSpPr>
            <a:spLocks noGrp="1"/>
          </p:cNvSpPr>
          <p:nvPr>
            <p:ph type="sldNum" sz="quarter" idx="10"/>
          </p:nvPr>
        </p:nvSpPr>
        <p:spPr/>
        <p:txBody>
          <a:bodyPr/>
          <a:lstStyle/>
          <a:p>
            <a:fld id="{B5257BE1-F95D-554C-A09D-F1D0C278F2BB}" type="slidenum">
              <a:rPr lang="en-US" smtClean="0"/>
              <a:t>4</a:t>
            </a:fld>
            <a:endParaRPr lang="en-US"/>
          </a:p>
        </p:txBody>
      </p:sp>
    </p:spTree>
    <p:extLst>
      <p:ext uri="{BB962C8B-B14F-4D97-AF65-F5344CB8AC3E}">
        <p14:creationId xmlns:p14="http://schemas.microsoft.com/office/powerpoint/2010/main" val="1984954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257BE1-F95D-554C-A09D-F1D0C278F2BB}" type="slidenum">
              <a:rPr lang="en-US" smtClean="0"/>
              <a:t>5</a:t>
            </a:fld>
            <a:endParaRPr lang="en-US"/>
          </a:p>
        </p:txBody>
      </p:sp>
    </p:spTree>
    <p:extLst>
      <p:ext uri="{BB962C8B-B14F-4D97-AF65-F5344CB8AC3E}">
        <p14:creationId xmlns:p14="http://schemas.microsoft.com/office/powerpoint/2010/main" val="5775184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257BE1-F95D-554C-A09D-F1D0C278F2BB}" type="slidenum">
              <a:rPr lang="en-US" smtClean="0"/>
              <a:t>8</a:t>
            </a:fld>
            <a:endParaRPr lang="en-US"/>
          </a:p>
        </p:txBody>
      </p:sp>
    </p:spTree>
    <p:extLst>
      <p:ext uri="{BB962C8B-B14F-4D97-AF65-F5344CB8AC3E}">
        <p14:creationId xmlns:p14="http://schemas.microsoft.com/office/powerpoint/2010/main" val="20597425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err="1" smtClean="0"/>
              <a:t>Americorps</a:t>
            </a:r>
            <a:r>
              <a:rPr lang="en-US" b="1" dirty="0" smtClean="0"/>
              <a:t> Background</a:t>
            </a:r>
            <a:endParaRPr lang="en-US" dirty="0" smtClean="0"/>
          </a:p>
          <a:p>
            <a:r>
              <a:rPr lang="en-US" dirty="0" smtClean="0"/>
              <a:t> </a:t>
            </a:r>
          </a:p>
          <a:p>
            <a:r>
              <a:rPr lang="en-US" dirty="0" smtClean="0"/>
              <a:t>In 1993, President Bill Clinton signed the National and Community Service Trust Act, which established the Corporation for National and Community Service and brought the full range of domestic community service programs under the umbrella of one central organization.</a:t>
            </a:r>
          </a:p>
          <a:p>
            <a:r>
              <a:rPr lang="en-US" dirty="0" smtClean="0"/>
              <a:t> </a:t>
            </a:r>
          </a:p>
          <a:p>
            <a:r>
              <a:rPr lang="en-US" dirty="0" smtClean="0"/>
              <a:t>The newly created AmeriCorps incorporated two existing national service programs: the longstanding VISTA (Volunteers in Service to America) program, created by President Lyndon Johnson in 1964 and the National Civilian Community Corps (NCCC).</a:t>
            </a:r>
          </a:p>
          <a:p>
            <a:endParaRPr lang="en-US" dirty="0" smtClean="0"/>
          </a:p>
          <a:p>
            <a:r>
              <a:rPr lang="en-US" dirty="0" smtClean="0"/>
              <a:t> More than 330,000 individuals have served through AmeriCorps.</a:t>
            </a:r>
          </a:p>
          <a:p>
            <a:r>
              <a:rPr lang="en-US" dirty="0" smtClean="0"/>
              <a:t>During the past decade, more than 1 billion volunteer service hours have been generated by Senior Corps volunteers.</a:t>
            </a:r>
          </a:p>
          <a:p>
            <a:r>
              <a:rPr lang="en-US" dirty="0" smtClean="0"/>
              <a:t>More than 1.8 billion high school students participate annually in service-learning initiatives funded by Learn and Serve America.</a:t>
            </a:r>
          </a:p>
        </p:txBody>
      </p:sp>
      <p:sp>
        <p:nvSpPr>
          <p:cNvPr id="4" name="Slide Number Placeholder 3"/>
          <p:cNvSpPr>
            <a:spLocks noGrp="1"/>
          </p:cNvSpPr>
          <p:nvPr>
            <p:ph type="sldNum" sz="quarter" idx="10"/>
          </p:nvPr>
        </p:nvSpPr>
        <p:spPr/>
        <p:txBody>
          <a:bodyPr/>
          <a:lstStyle/>
          <a:p>
            <a:fld id="{B5257BE1-F95D-554C-A09D-F1D0C278F2BB}" type="slidenum">
              <a:rPr lang="en-US" smtClean="0"/>
              <a:t>9</a:t>
            </a:fld>
            <a:endParaRPr lang="en-US"/>
          </a:p>
        </p:txBody>
      </p:sp>
    </p:spTree>
    <p:extLst>
      <p:ext uri="{BB962C8B-B14F-4D97-AF65-F5344CB8AC3E}">
        <p14:creationId xmlns:p14="http://schemas.microsoft.com/office/powerpoint/2010/main" val="41994103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Review work plan – walk through versus VCA</a:t>
            </a:r>
          </a:p>
        </p:txBody>
      </p:sp>
      <p:sp>
        <p:nvSpPr>
          <p:cNvPr id="4" name="Slide Number Placeholder 3"/>
          <p:cNvSpPr>
            <a:spLocks noGrp="1"/>
          </p:cNvSpPr>
          <p:nvPr>
            <p:ph type="sldNum" sz="quarter" idx="10"/>
          </p:nvPr>
        </p:nvSpPr>
        <p:spPr/>
        <p:txBody>
          <a:bodyPr/>
          <a:lstStyle/>
          <a:p>
            <a:fld id="{B5257BE1-F95D-554C-A09D-F1D0C278F2BB}" type="slidenum">
              <a:rPr lang="en-US" smtClean="0"/>
              <a:t>12</a:t>
            </a:fld>
            <a:endParaRPr lang="en-US"/>
          </a:p>
        </p:txBody>
      </p:sp>
    </p:spTree>
    <p:extLst>
      <p:ext uri="{BB962C8B-B14F-4D97-AF65-F5344CB8AC3E}">
        <p14:creationId xmlns:p14="http://schemas.microsoft.com/office/powerpoint/2010/main" val="208572090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Member management is a partnership between YOU and CalSERVES</a:t>
            </a:r>
          </a:p>
          <a:p>
            <a:endParaRPr lang="en-US" dirty="0"/>
          </a:p>
        </p:txBody>
      </p:sp>
      <p:sp>
        <p:nvSpPr>
          <p:cNvPr id="4" name="Slide Number Placeholder 3"/>
          <p:cNvSpPr>
            <a:spLocks noGrp="1"/>
          </p:cNvSpPr>
          <p:nvPr>
            <p:ph type="sldNum" sz="quarter" idx="10"/>
          </p:nvPr>
        </p:nvSpPr>
        <p:spPr/>
        <p:txBody>
          <a:bodyPr/>
          <a:lstStyle/>
          <a:p>
            <a:fld id="{B5257BE1-F95D-554C-A09D-F1D0C278F2BB}" type="slidenum">
              <a:rPr lang="en-US" smtClean="0"/>
              <a:t>17</a:t>
            </a:fld>
            <a:endParaRPr lang="en-US"/>
          </a:p>
        </p:txBody>
      </p:sp>
    </p:spTree>
    <p:extLst>
      <p:ext uri="{BB962C8B-B14F-4D97-AF65-F5344CB8AC3E}">
        <p14:creationId xmlns:p14="http://schemas.microsoft.com/office/powerpoint/2010/main" val="112754608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Members must wear the AmeriCorps ‘A’ logo at all times when serving.  They also must refer to themselves as AmeriCorps members as a part of their title.  We have a few options for AmeriCorps members – but </a:t>
            </a:r>
            <a:r>
              <a:rPr lang="en-US" smtClean="0"/>
              <a:t>their correspondence, </a:t>
            </a:r>
            <a:r>
              <a:rPr lang="en-US" dirty="0" smtClean="0"/>
              <a:t>business cards, </a:t>
            </a:r>
            <a:r>
              <a:rPr lang="en-US" dirty="0" err="1" smtClean="0"/>
              <a:t>etc</a:t>
            </a:r>
            <a:r>
              <a:rPr lang="en-US" dirty="0" smtClean="0"/>
              <a:t> should reflect AmeriCorps</a:t>
            </a:r>
            <a:endParaRPr lang="en-US" dirty="0"/>
          </a:p>
        </p:txBody>
      </p:sp>
      <p:sp>
        <p:nvSpPr>
          <p:cNvPr id="4" name="Slide Number Placeholder 3"/>
          <p:cNvSpPr>
            <a:spLocks noGrp="1"/>
          </p:cNvSpPr>
          <p:nvPr>
            <p:ph type="sldNum" sz="quarter" idx="10"/>
          </p:nvPr>
        </p:nvSpPr>
        <p:spPr/>
        <p:txBody>
          <a:bodyPr/>
          <a:lstStyle/>
          <a:p>
            <a:fld id="{B5257BE1-F95D-554C-A09D-F1D0C278F2BB}" type="slidenum">
              <a:rPr lang="en-US" smtClean="0"/>
              <a:t>22</a:t>
            </a:fld>
            <a:endParaRPr lang="en-US"/>
          </a:p>
        </p:txBody>
      </p:sp>
    </p:spTree>
    <p:extLst>
      <p:ext uri="{BB962C8B-B14F-4D97-AF65-F5344CB8AC3E}">
        <p14:creationId xmlns:p14="http://schemas.microsoft.com/office/powerpoint/2010/main" val="145962982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257BE1-F95D-554C-A09D-F1D0C278F2BB}" type="slidenum">
              <a:rPr lang="en-US" smtClean="0"/>
              <a:t>28</a:t>
            </a:fld>
            <a:endParaRPr lang="en-US"/>
          </a:p>
        </p:txBody>
      </p:sp>
    </p:spTree>
    <p:extLst>
      <p:ext uri="{BB962C8B-B14F-4D97-AF65-F5344CB8AC3E}">
        <p14:creationId xmlns:p14="http://schemas.microsoft.com/office/powerpoint/2010/main" val="42170726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83422" y="790583"/>
            <a:ext cx="5119470" cy="2838180"/>
          </a:xfrm>
        </p:spPr>
        <p:txBody>
          <a:bodyPr>
            <a:normAutofit/>
          </a:bodyPr>
          <a:lstStyle>
            <a:lvl1pPr algn="l">
              <a:defRPr sz="4800" b="0" cap="all">
                <a:solidFill>
                  <a:schemeClr val="accent3"/>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52400" y="3710985"/>
            <a:ext cx="4885347" cy="1159922"/>
          </a:xfrm>
        </p:spPr>
        <p:txBody>
          <a:bodyPr/>
          <a:lstStyle>
            <a:lvl1pPr marL="0" indent="0" algn="l">
              <a:buNone/>
              <a:defRPr i="1" cap="all">
                <a:solidFill>
                  <a:schemeClr val="accent3">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fld id="{C649A942-1C89-E94B-BD49-F4F6D5813927}" type="datetimeFigureOut">
              <a:rPr lang="en-US" smtClean="0"/>
              <a:t>8/28/17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BA3703-1049-6540-B0F4-6E65CEE4ABCD}" type="slidenum">
              <a:rPr lang="en-US" smtClean="0"/>
              <a:t>‹#›</a:t>
            </a:fld>
            <a:endParaRPr lang="en-US"/>
          </a:p>
        </p:txBody>
      </p:sp>
    </p:spTree>
    <p:extLst>
      <p:ext uri="{BB962C8B-B14F-4D97-AF65-F5344CB8AC3E}">
        <p14:creationId xmlns:p14="http://schemas.microsoft.com/office/powerpoint/2010/main" val="3552906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649A942-1C89-E94B-BD49-F4F6D5813927}" type="datetimeFigureOut">
              <a:rPr lang="en-US" smtClean="0"/>
              <a:t>8/28/17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BA3703-1049-6540-B0F4-6E65CEE4ABCD}" type="slidenum">
              <a:rPr lang="en-US" smtClean="0"/>
              <a:t>‹#›</a:t>
            </a:fld>
            <a:endParaRPr lang="en-US"/>
          </a:p>
        </p:txBody>
      </p:sp>
    </p:spTree>
    <p:extLst>
      <p:ext uri="{BB962C8B-B14F-4D97-AF65-F5344CB8AC3E}">
        <p14:creationId xmlns:p14="http://schemas.microsoft.com/office/powerpoint/2010/main" val="40799599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649A942-1C89-E94B-BD49-F4F6D5813927}" type="datetimeFigureOut">
              <a:rPr lang="en-US" smtClean="0"/>
              <a:t>8/28/17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BA3703-1049-6540-B0F4-6E65CEE4ABCD}" type="slidenum">
              <a:rPr lang="en-US" smtClean="0"/>
              <a:t>‹#›</a:t>
            </a:fld>
            <a:endParaRPr lang="en-US"/>
          </a:p>
        </p:txBody>
      </p:sp>
    </p:spTree>
    <p:extLst>
      <p:ext uri="{BB962C8B-B14F-4D97-AF65-F5344CB8AC3E}">
        <p14:creationId xmlns:p14="http://schemas.microsoft.com/office/powerpoint/2010/main" val="31029732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649A942-1C89-E94B-BD49-F4F6D5813927}" type="datetimeFigureOut">
              <a:rPr lang="en-US" smtClean="0"/>
              <a:t>8/28/17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BA3703-1049-6540-B0F4-6E65CEE4ABCD}" type="slidenum">
              <a:rPr lang="en-US" smtClean="0"/>
              <a:t>‹#›</a:t>
            </a:fld>
            <a:endParaRPr lang="en-US"/>
          </a:p>
        </p:txBody>
      </p:sp>
    </p:spTree>
    <p:extLst>
      <p:ext uri="{BB962C8B-B14F-4D97-AF65-F5344CB8AC3E}">
        <p14:creationId xmlns:p14="http://schemas.microsoft.com/office/powerpoint/2010/main" val="4776592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649A942-1C89-E94B-BD49-F4F6D5813927}" type="datetimeFigureOut">
              <a:rPr lang="en-US" smtClean="0"/>
              <a:t>8/28/17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BA3703-1049-6540-B0F4-6E65CEE4ABCD}" type="slidenum">
              <a:rPr lang="en-US" smtClean="0"/>
              <a:t>‹#›</a:t>
            </a:fld>
            <a:endParaRPr lang="en-US"/>
          </a:p>
        </p:txBody>
      </p:sp>
    </p:spTree>
    <p:extLst>
      <p:ext uri="{BB962C8B-B14F-4D97-AF65-F5344CB8AC3E}">
        <p14:creationId xmlns:p14="http://schemas.microsoft.com/office/powerpoint/2010/main" val="19428421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649A942-1C89-E94B-BD49-F4F6D5813927}" type="datetimeFigureOut">
              <a:rPr lang="en-US" smtClean="0"/>
              <a:t>8/28/17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BA3703-1049-6540-B0F4-6E65CEE4ABCD}" type="slidenum">
              <a:rPr lang="en-US" smtClean="0"/>
              <a:t>‹#›</a:t>
            </a:fld>
            <a:endParaRPr lang="en-US"/>
          </a:p>
        </p:txBody>
      </p:sp>
    </p:spTree>
    <p:extLst>
      <p:ext uri="{BB962C8B-B14F-4D97-AF65-F5344CB8AC3E}">
        <p14:creationId xmlns:p14="http://schemas.microsoft.com/office/powerpoint/2010/main" val="8744154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649A942-1C89-E94B-BD49-F4F6D5813927}" type="datetimeFigureOut">
              <a:rPr lang="en-US" smtClean="0"/>
              <a:t>8/28/17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9BA3703-1049-6540-B0F4-6E65CEE4ABCD}" type="slidenum">
              <a:rPr lang="en-US" smtClean="0"/>
              <a:t>‹#›</a:t>
            </a:fld>
            <a:endParaRPr lang="en-US"/>
          </a:p>
        </p:txBody>
      </p:sp>
    </p:spTree>
    <p:extLst>
      <p:ext uri="{BB962C8B-B14F-4D97-AF65-F5344CB8AC3E}">
        <p14:creationId xmlns:p14="http://schemas.microsoft.com/office/powerpoint/2010/main" val="14957589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649A942-1C89-E94B-BD49-F4F6D5813927}" type="datetimeFigureOut">
              <a:rPr lang="en-US" smtClean="0"/>
              <a:t>8/28/17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9BA3703-1049-6540-B0F4-6E65CEE4ABCD}" type="slidenum">
              <a:rPr lang="en-US" smtClean="0"/>
              <a:t>‹#›</a:t>
            </a:fld>
            <a:endParaRPr lang="en-US"/>
          </a:p>
        </p:txBody>
      </p:sp>
    </p:spTree>
    <p:extLst>
      <p:ext uri="{BB962C8B-B14F-4D97-AF65-F5344CB8AC3E}">
        <p14:creationId xmlns:p14="http://schemas.microsoft.com/office/powerpoint/2010/main" val="42167618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649A942-1C89-E94B-BD49-F4F6D5813927}" type="datetimeFigureOut">
              <a:rPr lang="en-US" smtClean="0"/>
              <a:t>8/28/17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9BA3703-1049-6540-B0F4-6E65CEE4ABCD}" type="slidenum">
              <a:rPr lang="en-US" smtClean="0"/>
              <a:t>‹#›</a:t>
            </a:fld>
            <a:endParaRPr lang="en-US"/>
          </a:p>
        </p:txBody>
      </p:sp>
    </p:spTree>
    <p:extLst>
      <p:ext uri="{BB962C8B-B14F-4D97-AF65-F5344CB8AC3E}">
        <p14:creationId xmlns:p14="http://schemas.microsoft.com/office/powerpoint/2010/main" val="17216355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649A942-1C89-E94B-BD49-F4F6D5813927}" type="datetimeFigureOut">
              <a:rPr lang="en-US" smtClean="0"/>
              <a:t>8/28/17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BA3703-1049-6540-B0F4-6E65CEE4ABCD}" type="slidenum">
              <a:rPr lang="en-US" smtClean="0"/>
              <a:t>‹#›</a:t>
            </a:fld>
            <a:endParaRPr lang="en-US"/>
          </a:p>
        </p:txBody>
      </p:sp>
    </p:spTree>
    <p:extLst>
      <p:ext uri="{BB962C8B-B14F-4D97-AF65-F5344CB8AC3E}">
        <p14:creationId xmlns:p14="http://schemas.microsoft.com/office/powerpoint/2010/main" val="20570414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649A942-1C89-E94B-BD49-F4F6D5813927}" type="datetimeFigureOut">
              <a:rPr lang="en-US" smtClean="0"/>
              <a:t>8/28/17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BA3703-1049-6540-B0F4-6E65CEE4ABCD}" type="slidenum">
              <a:rPr lang="en-US" smtClean="0"/>
              <a:t>‹#›</a:t>
            </a:fld>
            <a:endParaRPr lang="en-US"/>
          </a:p>
        </p:txBody>
      </p:sp>
    </p:spTree>
    <p:extLst>
      <p:ext uri="{BB962C8B-B14F-4D97-AF65-F5344CB8AC3E}">
        <p14:creationId xmlns:p14="http://schemas.microsoft.com/office/powerpoint/2010/main" val="217266441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649A942-1C89-E94B-BD49-F4F6D5813927}" type="datetimeFigureOut">
              <a:rPr lang="en-US" smtClean="0"/>
              <a:t>8/28/17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9BA3703-1049-6540-B0F4-6E65CEE4ABCD}" type="slidenum">
              <a:rPr lang="en-US" smtClean="0"/>
              <a:t>‹#›</a:t>
            </a:fld>
            <a:endParaRPr lang="en-US"/>
          </a:p>
        </p:txBody>
      </p:sp>
    </p:spTree>
    <p:extLst>
      <p:ext uri="{BB962C8B-B14F-4D97-AF65-F5344CB8AC3E}">
        <p14:creationId xmlns:p14="http://schemas.microsoft.com/office/powerpoint/2010/main" val="15629568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cap="all">
          <a:solidFill>
            <a:schemeClr val="accent2"/>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youtu.be/_Y8vb0iRaPA"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2.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3.png"/><Relationship Id="rId4" Type="http://schemas.microsoft.com/office/2007/relationships/hdphoto" Target="../media/hdphoto1.wdp"/><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4.png"/></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mailto:Shannon@scvolunteercenter.org" TargetMode="Externa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hyperlink" Target="https://www.youtube.com/watch?v=3qw_aq-KiJw&amp;list=UU1VuXCdPlovso1vcqi2dMn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11331" y="1281159"/>
            <a:ext cx="6650057" cy="3297241"/>
          </a:xfrm>
        </p:spPr>
        <p:txBody>
          <a:bodyPr>
            <a:noAutofit/>
          </a:bodyPr>
          <a:lstStyle/>
          <a:p>
            <a:r>
              <a:rPr lang="en-US" sz="5400" dirty="0" smtClean="0">
                <a:solidFill>
                  <a:schemeClr val="accent2"/>
                </a:solidFill>
              </a:rPr>
              <a:t>Welcome to: </a:t>
            </a:r>
            <a:br>
              <a:rPr lang="en-US" sz="5400" dirty="0" smtClean="0">
                <a:solidFill>
                  <a:schemeClr val="accent2"/>
                </a:solidFill>
              </a:rPr>
            </a:br>
            <a:r>
              <a:rPr lang="en-US" sz="5400" dirty="0">
                <a:solidFill>
                  <a:schemeClr val="accent2"/>
                </a:solidFill>
              </a:rPr>
              <a:t/>
            </a:r>
            <a:br>
              <a:rPr lang="en-US" sz="5400" dirty="0">
                <a:solidFill>
                  <a:schemeClr val="accent2"/>
                </a:solidFill>
              </a:rPr>
            </a:br>
            <a:r>
              <a:rPr lang="en-US" sz="5400" dirty="0" smtClean="0">
                <a:solidFill>
                  <a:schemeClr val="accent2"/>
                </a:solidFill>
              </a:rPr>
              <a:t>AmeriCorps VIP Supervisor Training</a:t>
            </a:r>
            <a:endParaRPr lang="en-US" sz="5400" dirty="0">
              <a:solidFill>
                <a:schemeClr val="accent2"/>
              </a:solidFill>
            </a:endParaRPr>
          </a:p>
        </p:txBody>
      </p:sp>
      <p:pic>
        <p:nvPicPr>
          <p:cNvPr id="5" name="Picture 4" descr="20AMC.png"/>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6233971" y="4352565"/>
            <a:ext cx="2178491" cy="2021952"/>
          </a:xfrm>
          <a:prstGeom prst="rect">
            <a:avLst/>
          </a:prstGeom>
        </p:spPr>
      </p:pic>
    </p:spTree>
    <p:extLst>
      <p:ext uri="{BB962C8B-B14F-4D97-AF65-F5344CB8AC3E}">
        <p14:creationId xmlns:p14="http://schemas.microsoft.com/office/powerpoint/2010/main" val="1273099226"/>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AmeriCorps members:</a:t>
            </a:r>
            <a:endParaRPr lang="en-US" dirty="0"/>
          </a:p>
        </p:txBody>
      </p:sp>
      <p:sp>
        <p:nvSpPr>
          <p:cNvPr id="3" name="Content Placeholder 2"/>
          <p:cNvSpPr>
            <a:spLocks noGrp="1"/>
          </p:cNvSpPr>
          <p:nvPr>
            <p:ph idx="1"/>
          </p:nvPr>
        </p:nvSpPr>
        <p:spPr/>
        <p:txBody>
          <a:bodyPr/>
          <a:lstStyle/>
          <a:p>
            <a:pPr marL="0" indent="0" algn="ctr">
              <a:buNone/>
            </a:pPr>
            <a:r>
              <a:rPr lang="en-US" dirty="0" smtClean="0"/>
              <a:t>Commit 1700 hours to the AmeriCorps Program and are assigned to perform service at Partner Sites.</a:t>
            </a:r>
          </a:p>
          <a:p>
            <a:pPr marL="0" indent="0" algn="ctr">
              <a:buNone/>
            </a:pPr>
            <a:endParaRPr lang="en-US" dirty="0"/>
          </a:p>
          <a:p>
            <a:pPr algn="ctr">
              <a:buNone/>
            </a:pPr>
            <a:r>
              <a:rPr lang="en-US" dirty="0" smtClean="0">
                <a:hlinkClick r:id="rId2"/>
              </a:rPr>
              <a:t>http://youtu.be/_Y8vb0iRaPA</a:t>
            </a:r>
            <a:endParaRPr lang="en-US" dirty="0" smtClean="0"/>
          </a:p>
          <a:p>
            <a:pPr algn="ctr">
              <a:buNone/>
            </a:pPr>
            <a:endParaRPr lang="en-US" dirty="0"/>
          </a:p>
        </p:txBody>
      </p:sp>
      <p:sp>
        <p:nvSpPr>
          <p:cNvPr id="4" name="TextBox 3"/>
          <p:cNvSpPr txBox="1"/>
          <p:nvPr/>
        </p:nvSpPr>
        <p:spPr>
          <a:xfrm>
            <a:off x="3602182" y="4248727"/>
            <a:ext cx="184666"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259728429"/>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96"/>
            <a:ext cx="8229600" cy="1143000"/>
          </a:xfrm>
        </p:spPr>
        <p:txBody>
          <a:bodyPr>
            <a:normAutofit/>
          </a:bodyPr>
          <a:lstStyle/>
          <a:p>
            <a:r>
              <a:rPr lang="en-US" dirty="0" smtClean="0"/>
              <a:t>What our members do:</a:t>
            </a:r>
            <a:endParaRPr lang="en-US" dirty="0"/>
          </a:p>
        </p:txBody>
      </p:sp>
      <p:sp>
        <p:nvSpPr>
          <p:cNvPr id="3" name="Content Placeholder 2"/>
          <p:cNvSpPr>
            <a:spLocks noGrp="1"/>
          </p:cNvSpPr>
          <p:nvPr>
            <p:ph idx="1"/>
          </p:nvPr>
        </p:nvSpPr>
        <p:spPr>
          <a:xfrm>
            <a:off x="457200" y="1054485"/>
            <a:ext cx="8229600" cy="5672667"/>
          </a:xfrm>
        </p:spPr>
        <p:txBody>
          <a:bodyPr>
            <a:normAutofit fontScale="70000" lnSpcReduction="20000"/>
          </a:bodyPr>
          <a:lstStyle/>
          <a:p>
            <a:pPr marL="0" indent="0">
              <a:buNone/>
            </a:pPr>
            <a:r>
              <a:rPr lang="en-US" cap="all" dirty="0" smtClean="0">
                <a:solidFill>
                  <a:schemeClr val="accent5"/>
                </a:solidFill>
              </a:rPr>
              <a:t>765 hours (45% of their service):</a:t>
            </a:r>
          </a:p>
          <a:p>
            <a:pPr marL="0" indent="0">
              <a:buNone/>
            </a:pPr>
            <a:r>
              <a:rPr lang="en-US" cap="all" dirty="0" smtClean="0">
                <a:solidFill>
                  <a:schemeClr val="accent5"/>
                </a:solidFill>
              </a:rPr>
              <a:t>Building </a:t>
            </a:r>
            <a:r>
              <a:rPr lang="en-US" cap="all" dirty="0">
                <a:solidFill>
                  <a:schemeClr val="accent5"/>
                </a:solidFill>
              </a:rPr>
              <a:t>infrastructure</a:t>
            </a:r>
            <a:r>
              <a:rPr lang="en-US" dirty="0"/>
              <a:t>/systems at the Partner Site to effectively engage volunteers and increase capacity to serve clients through volunteer </a:t>
            </a:r>
            <a:r>
              <a:rPr lang="en-US" dirty="0" smtClean="0"/>
              <a:t>programs.</a:t>
            </a:r>
          </a:p>
          <a:p>
            <a:pPr marL="0" lvl="0" indent="0">
              <a:buNone/>
            </a:pPr>
            <a:endParaRPr lang="en-US" cap="all" dirty="0" smtClean="0"/>
          </a:p>
          <a:p>
            <a:pPr marL="0" lvl="0" indent="0">
              <a:buNone/>
            </a:pPr>
            <a:r>
              <a:rPr lang="en-US" cap="all" dirty="0" smtClean="0">
                <a:solidFill>
                  <a:schemeClr val="accent1"/>
                </a:solidFill>
              </a:rPr>
              <a:t>595 hours (35% of their service):</a:t>
            </a:r>
          </a:p>
          <a:p>
            <a:pPr marL="0" lvl="0" indent="0">
              <a:buNone/>
            </a:pPr>
            <a:r>
              <a:rPr lang="en-US" cap="all" dirty="0" smtClean="0">
                <a:solidFill>
                  <a:schemeClr val="accent1"/>
                </a:solidFill>
              </a:rPr>
              <a:t>Recruiting</a:t>
            </a:r>
            <a:r>
              <a:rPr lang="en-US" dirty="0" smtClean="0"/>
              <a:t>, screening, training, or placing 80 one-time and 40 long-term, High Value volunteers.</a:t>
            </a:r>
          </a:p>
          <a:p>
            <a:pPr marL="0" lvl="0" indent="0">
              <a:buNone/>
            </a:pPr>
            <a:endParaRPr lang="en-US" cap="all" dirty="0" smtClean="0"/>
          </a:p>
          <a:p>
            <a:pPr marL="0" lvl="0" indent="0">
              <a:buNone/>
            </a:pPr>
            <a:r>
              <a:rPr lang="en-US" cap="all" dirty="0" smtClean="0">
                <a:solidFill>
                  <a:schemeClr val="accent3"/>
                </a:solidFill>
              </a:rPr>
              <a:t>170 hours (10% of their service):</a:t>
            </a:r>
          </a:p>
          <a:p>
            <a:pPr marL="0" lvl="0" indent="0">
              <a:buNone/>
            </a:pPr>
            <a:r>
              <a:rPr lang="en-US" cap="all" dirty="0" smtClean="0">
                <a:solidFill>
                  <a:schemeClr val="accent3"/>
                </a:solidFill>
              </a:rPr>
              <a:t>Fundraising</a:t>
            </a:r>
            <a:r>
              <a:rPr lang="en-US" dirty="0"/>
              <a:t>, or garnering new resources to increase and complement the Partner Site’s service efforts through fundraising and the building of business partnerships.</a:t>
            </a:r>
          </a:p>
          <a:p>
            <a:pPr marL="0" lvl="0" indent="0">
              <a:buNone/>
            </a:pPr>
            <a:endParaRPr lang="en-US" dirty="0" smtClean="0"/>
          </a:p>
          <a:p>
            <a:pPr marL="0" lvl="0" indent="0">
              <a:buNone/>
            </a:pPr>
            <a:r>
              <a:rPr lang="en-US" dirty="0" smtClean="0">
                <a:solidFill>
                  <a:schemeClr val="accent4"/>
                </a:solidFill>
              </a:rPr>
              <a:t>170 HOURS (10% OF THEIR SERVICE):</a:t>
            </a:r>
          </a:p>
          <a:p>
            <a:pPr marL="0" lvl="0" indent="0">
              <a:buNone/>
            </a:pPr>
            <a:r>
              <a:rPr lang="en-US" dirty="0" smtClean="0">
                <a:solidFill>
                  <a:schemeClr val="accent4"/>
                </a:solidFill>
              </a:rPr>
              <a:t>Participating </a:t>
            </a:r>
            <a:r>
              <a:rPr lang="en-US" dirty="0">
                <a:solidFill>
                  <a:schemeClr val="accent4"/>
                </a:solidFill>
              </a:rPr>
              <a:t>in </a:t>
            </a:r>
            <a:r>
              <a:rPr lang="en-US" cap="all" dirty="0">
                <a:solidFill>
                  <a:schemeClr val="accent4"/>
                </a:solidFill>
              </a:rPr>
              <a:t>training</a:t>
            </a:r>
            <a:r>
              <a:rPr lang="en-US" dirty="0">
                <a:solidFill>
                  <a:schemeClr val="accent4"/>
                </a:solidFill>
              </a:rPr>
              <a:t> opportunities</a:t>
            </a:r>
            <a:r>
              <a:rPr lang="en-US" dirty="0"/>
              <a:t>, including live and online trainings, team meetings, and coaching meetings with supervisors and team leaders.</a:t>
            </a:r>
          </a:p>
          <a:p>
            <a:pPr marL="0" indent="0" algn="ctr">
              <a:buNone/>
            </a:pPr>
            <a:endParaRPr lang="en-US" dirty="0"/>
          </a:p>
        </p:txBody>
      </p:sp>
    </p:spTree>
    <p:extLst>
      <p:ext uri="{BB962C8B-B14F-4D97-AF65-F5344CB8AC3E}">
        <p14:creationId xmlns:p14="http://schemas.microsoft.com/office/powerpoint/2010/main" val="552886987"/>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47761"/>
            <a:ext cx="8229600" cy="1143000"/>
          </a:xfrm>
        </p:spPr>
        <p:txBody>
          <a:bodyPr>
            <a:normAutofit/>
          </a:bodyPr>
          <a:lstStyle/>
          <a:p>
            <a:r>
              <a:rPr lang="en-US" dirty="0" smtClean="0"/>
              <a:t>The Member Work Plan</a:t>
            </a:r>
            <a:endParaRPr lang="en-US" dirty="0"/>
          </a:p>
        </p:txBody>
      </p:sp>
      <p:sp>
        <p:nvSpPr>
          <p:cNvPr id="3" name="Content Placeholder 2"/>
          <p:cNvSpPr>
            <a:spLocks noGrp="1"/>
          </p:cNvSpPr>
          <p:nvPr>
            <p:ph idx="1"/>
          </p:nvPr>
        </p:nvSpPr>
        <p:spPr>
          <a:xfrm>
            <a:off x="457200" y="1345520"/>
            <a:ext cx="8229600" cy="5381631"/>
          </a:xfrm>
        </p:spPr>
        <p:txBody>
          <a:bodyPr>
            <a:normAutofit/>
          </a:bodyPr>
          <a:lstStyle/>
          <a:p>
            <a:pPr marL="0" indent="0" algn="ctr">
              <a:buNone/>
            </a:pPr>
            <a:r>
              <a:rPr lang="en-US" sz="2400" dirty="0" smtClean="0"/>
              <a:t>This document guides your AmeriCorps member in their main task of building volunteer infrastructure at your organization.</a:t>
            </a:r>
            <a:endParaRPr lang="en-US" sz="2400" dirty="0"/>
          </a:p>
          <a:p>
            <a:pPr marL="0" indent="0" algn="ctr">
              <a:buNone/>
            </a:pPr>
            <a:endParaRPr lang="en-US" dirty="0"/>
          </a:p>
        </p:txBody>
      </p:sp>
      <p:pic>
        <p:nvPicPr>
          <p:cNvPr id="4" name="Picture 3" descr="Screen Shot 2016-08-25 at 11.58.54 AM.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619192" y="2600333"/>
            <a:ext cx="3980568" cy="3945854"/>
          </a:xfrm>
          <a:prstGeom prst="rect">
            <a:avLst/>
          </a:prstGeom>
        </p:spPr>
      </p:pic>
    </p:spTree>
    <p:extLst>
      <p:ext uri="{BB962C8B-B14F-4D97-AF65-F5344CB8AC3E}">
        <p14:creationId xmlns:p14="http://schemas.microsoft.com/office/powerpoint/2010/main" val="2530879983"/>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err="1" smtClean="0"/>
              <a:t>Americorps</a:t>
            </a:r>
            <a:r>
              <a:rPr lang="en-US" dirty="0" smtClean="0"/>
              <a:t> regulations</a:t>
            </a:r>
            <a:endParaRPr lang="en-US" dirty="0"/>
          </a:p>
        </p:txBody>
      </p:sp>
      <p:sp>
        <p:nvSpPr>
          <p:cNvPr id="3" name="Content Placeholder 2"/>
          <p:cNvSpPr>
            <a:spLocks noGrp="1"/>
          </p:cNvSpPr>
          <p:nvPr>
            <p:ph idx="1"/>
          </p:nvPr>
        </p:nvSpPr>
        <p:spPr/>
        <p:txBody>
          <a:bodyPr/>
          <a:lstStyle/>
          <a:p>
            <a:pPr marL="0" indent="0" algn="ctr">
              <a:buNone/>
            </a:pPr>
            <a:r>
              <a:rPr lang="en-US" dirty="0" smtClean="0"/>
              <a:t>We’re federally funded.</a:t>
            </a:r>
          </a:p>
          <a:p>
            <a:pPr marL="0" indent="0" algn="ctr">
              <a:buNone/>
            </a:pPr>
            <a:endParaRPr lang="en-US" dirty="0"/>
          </a:p>
          <a:p>
            <a:pPr marL="0" indent="0" algn="ctr">
              <a:buNone/>
            </a:pPr>
            <a:r>
              <a:rPr lang="en-US" dirty="0" smtClean="0"/>
              <a:t>In addition to being responsible to heavily track (and of course meet!) our goals, we’re subject to AmeriCorps Regulations and State and Federal audits.</a:t>
            </a:r>
          </a:p>
          <a:p>
            <a:pPr marL="0" indent="0" algn="ctr">
              <a:buNone/>
            </a:pPr>
            <a:endParaRPr lang="en-US" dirty="0"/>
          </a:p>
          <a:p>
            <a:pPr marL="0" indent="0" algn="ctr">
              <a:buNone/>
            </a:pPr>
            <a:r>
              <a:rPr lang="en-US" i="1" dirty="0" smtClean="0">
                <a:solidFill>
                  <a:schemeClr val="accent6"/>
                </a:solidFill>
              </a:rPr>
              <a:t>So, sorry for all that paperwork.</a:t>
            </a:r>
            <a:endParaRPr lang="en-US" i="1" dirty="0">
              <a:solidFill>
                <a:schemeClr val="accent6"/>
              </a:solidFill>
            </a:endParaRPr>
          </a:p>
        </p:txBody>
      </p:sp>
    </p:spTree>
    <p:extLst>
      <p:ext uri="{BB962C8B-B14F-4D97-AF65-F5344CB8AC3E}">
        <p14:creationId xmlns:p14="http://schemas.microsoft.com/office/powerpoint/2010/main" val="333224538"/>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err="1" smtClean="0"/>
              <a:t>Americorps</a:t>
            </a:r>
            <a:r>
              <a:rPr lang="en-US" dirty="0" smtClean="0"/>
              <a:t> regulations</a:t>
            </a:r>
            <a:endParaRPr lang="en-US" dirty="0"/>
          </a:p>
        </p:txBody>
      </p:sp>
      <p:sp>
        <p:nvSpPr>
          <p:cNvPr id="3" name="Content Placeholder 2"/>
          <p:cNvSpPr>
            <a:spLocks noGrp="1"/>
          </p:cNvSpPr>
          <p:nvPr>
            <p:ph idx="1"/>
          </p:nvPr>
        </p:nvSpPr>
        <p:spPr>
          <a:xfrm>
            <a:off x="457200" y="1901151"/>
            <a:ext cx="8229600" cy="4487334"/>
          </a:xfrm>
        </p:spPr>
        <p:txBody>
          <a:bodyPr>
            <a:normAutofit fontScale="92500"/>
          </a:bodyPr>
          <a:lstStyle/>
          <a:p>
            <a:pPr marL="0" indent="0" algn="ctr">
              <a:buNone/>
            </a:pPr>
            <a:r>
              <a:rPr lang="en-US" dirty="0" smtClean="0"/>
              <a:t>Regulations that affect the AmeriCorps member include:</a:t>
            </a:r>
          </a:p>
          <a:p>
            <a:pPr marL="0" indent="0" algn="ctr">
              <a:buNone/>
            </a:pPr>
            <a:endParaRPr lang="en-US" dirty="0" smtClean="0"/>
          </a:p>
          <a:p>
            <a:pPr algn="ctr"/>
            <a:r>
              <a:rPr lang="en-US" dirty="0" smtClean="0">
                <a:solidFill>
                  <a:schemeClr val="accent2"/>
                </a:solidFill>
              </a:rPr>
              <a:t>Participation in National Days of Service</a:t>
            </a:r>
          </a:p>
          <a:p>
            <a:pPr algn="ctr"/>
            <a:r>
              <a:rPr lang="en-US" dirty="0" smtClean="0">
                <a:solidFill>
                  <a:schemeClr val="accent2"/>
                </a:solidFill>
              </a:rPr>
              <a:t>Code of Conduct and Prohibited Activities</a:t>
            </a:r>
          </a:p>
          <a:p>
            <a:pPr algn="ctr"/>
            <a:r>
              <a:rPr lang="en-US" dirty="0" smtClean="0">
                <a:solidFill>
                  <a:schemeClr val="accent2"/>
                </a:solidFill>
              </a:rPr>
              <a:t>Service hours requirement</a:t>
            </a:r>
          </a:p>
          <a:p>
            <a:pPr algn="ctr"/>
            <a:r>
              <a:rPr lang="en-US" dirty="0" smtClean="0">
                <a:solidFill>
                  <a:schemeClr val="accent2"/>
                </a:solidFill>
              </a:rPr>
              <a:t>Set service activities</a:t>
            </a:r>
          </a:p>
          <a:p>
            <a:pPr algn="ctr"/>
            <a:endParaRPr lang="en-US" dirty="0">
              <a:solidFill>
                <a:schemeClr val="accent6"/>
              </a:solidFill>
            </a:endParaRPr>
          </a:p>
        </p:txBody>
      </p:sp>
    </p:spTree>
    <p:extLst>
      <p:ext uri="{BB962C8B-B14F-4D97-AF65-F5344CB8AC3E}">
        <p14:creationId xmlns:p14="http://schemas.microsoft.com/office/powerpoint/2010/main" val="706518617"/>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Startup Timeline</a:t>
            </a:r>
            <a:endParaRPr lang="en-US" dirty="0"/>
          </a:p>
        </p:txBody>
      </p:sp>
      <p:sp>
        <p:nvSpPr>
          <p:cNvPr id="3" name="Content Placeholder 2"/>
          <p:cNvSpPr>
            <a:spLocks noGrp="1"/>
          </p:cNvSpPr>
          <p:nvPr>
            <p:ph idx="1"/>
          </p:nvPr>
        </p:nvSpPr>
        <p:spPr/>
        <p:txBody>
          <a:bodyPr/>
          <a:lstStyle/>
          <a:p>
            <a:r>
              <a:rPr lang="en-US" dirty="0" smtClean="0"/>
              <a:t>AmeriCorps members start: 9/5/17</a:t>
            </a:r>
          </a:p>
          <a:p>
            <a:r>
              <a:rPr lang="en-US" dirty="0" smtClean="0"/>
              <a:t>Orientation continues: 9/</a:t>
            </a:r>
            <a:r>
              <a:rPr lang="en-US" dirty="0"/>
              <a:t>6</a:t>
            </a:r>
            <a:r>
              <a:rPr lang="en-US" dirty="0" smtClean="0"/>
              <a:t>/17</a:t>
            </a:r>
          </a:p>
          <a:p>
            <a:r>
              <a:rPr lang="en-US" dirty="0" smtClean="0">
                <a:solidFill>
                  <a:schemeClr val="accent3"/>
                </a:solidFill>
              </a:rPr>
              <a:t>First full day at site: 9/</a:t>
            </a:r>
            <a:r>
              <a:rPr lang="en-US" dirty="0">
                <a:solidFill>
                  <a:schemeClr val="accent3"/>
                </a:solidFill>
              </a:rPr>
              <a:t>7</a:t>
            </a:r>
            <a:r>
              <a:rPr lang="en-US" dirty="0" smtClean="0">
                <a:solidFill>
                  <a:schemeClr val="accent3"/>
                </a:solidFill>
              </a:rPr>
              <a:t>/16</a:t>
            </a:r>
          </a:p>
          <a:p>
            <a:endParaRPr lang="en-US" dirty="0" smtClean="0"/>
          </a:p>
          <a:p>
            <a:r>
              <a:rPr lang="en-US" dirty="0" smtClean="0"/>
              <a:t>Training Schedule </a:t>
            </a:r>
          </a:p>
          <a:p>
            <a:pPr lvl="1"/>
            <a:r>
              <a:rPr lang="en-US" dirty="0" smtClean="0"/>
              <a:t>Two meetings per month</a:t>
            </a:r>
          </a:p>
          <a:p>
            <a:pPr lvl="2"/>
            <a:r>
              <a:rPr lang="en-US" dirty="0" smtClean="0"/>
              <a:t>1</a:t>
            </a:r>
            <a:r>
              <a:rPr lang="en-US" baseline="30000" dirty="0" smtClean="0"/>
              <a:t>st</a:t>
            </a:r>
            <a:r>
              <a:rPr lang="en-US" dirty="0" smtClean="0"/>
              <a:t> or 2</a:t>
            </a:r>
            <a:r>
              <a:rPr lang="en-US" baseline="30000" dirty="0" smtClean="0"/>
              <a:t>nd</a:t>
            </a:r>
            <a:r>
              <a:rPr lang="en-US" dirty="0" smtClean="0"/>
              <a:t> Friday 9am to 11am</a:t>
            </a:r>
          </a:p>
          <a:p>
            <a:pPr lvl="2"/>
            <a:r>
              <a:rPr lang="en-US" dirty="0" smtClean="0"/>
              <a:t>3</a:t>
            </a:r>
            <a:r>
              <a:rPr lang="en-US" baseline="30000" dirty="0" smtClean="0"/>
              <a:t>rd</a:t>
            </a:r>
            <a:r>
              <a:rPr lang="en-US" dirty="0" smtClean="0"/>
              <a:t> Wednesday 11am-1pm</a:t>
            </a:r>
            <a:endParaRPr lang="en-US" dirty="0"/>
          </a:p>
        </p:txBody>
      </p:sp>
    </p:spTree>
    <p:extLst>
      <p:ext uri="{BB962C8B-B14F-4D97-AF65-F5344CB8AC3E}">
        <p14:creationId xmlns:p14="http://schemas.microsoft.com/office/powerpoint/2010/main" val="2469624144"/>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Orientation includes:</a:t>
            </a:r>
            <a:endParaRPr lang="en-US" dirty="0"/>
          </a:p>
        </p:txBody>
      </p:sp>
      <p:sp>
        <p:nvSpPr>
          <p:cNvPr id="3" name="Content Placeholder 2"/>
          <p:cNvSpPr>
            <a:spLocks noGrp="1"/>
          </p:cNvSpPr>
          <p:nvPr>
            <p:ph idx="1"/>
          </p:nvPr>
        </p:nvSpPr>
        <p:spPr>
          <a:xfrm>
            <a:off x="457200" y="2106579"/>
            <a:ext cx="8229600" cy="4019584"/>
          </a:xfrm>
        </p:spPr>
        <p:txBody>
          <a:bodyPr/>
          <a:lstStyle/>
          <a:p>
            <a:r>
              <a:rPr lang="en-US" dirty="0" smtClean="0"/>
              <a:t>Complete Paperwork</a:t>
            </a:r>
          </a:p>
          <a:p>
            <a:r>
              <a:rPr lang="en-US" dirty="0" smtClean="0"/>
              <a:t>Intro to VIP, CalSERVES, and AmeriCorps</a:t>
            </a:r>
          </a:p>
          <a:p>
            <a:r>
              <a:rPr lang="en-US" dirty="0" smtClean="0"/>
              <a:t>Volunteer Management overview and basics</a:t>
            </a:r>
          </a:p>
          <a:p>
            <a:r>
              <a:rPr lang="en-US" dirty="0" smtClean="0"/>
              <a:t>Professionalism and problem-solving</a:t>
            </a:r>
          </a:p>
        </p:txBody>
      </p:sp>
    </p:spTree>
    <p:extLst>
      <p:ext uri="{BB962C8B-B14F-4D97-AF65-F5344CB8AC3E}">
        <p14:creationId xmlns:p14="http://schemas.microsoft.com/office/powerpoint/2010/main" val="634264170"/>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5569"/>
            <a:ext cx="8229600" cy="1143000"/>
          </a:xfrm>
        </p:spPr>
        <p:txBody>
          <a:bodyPr/>
          <a:lstStyle/>
          <a:p>
            <a:r>
              <a:rPr lang="en-US" dirty="0" smtClean="0"/>
              <a:t>Managing Members</a:t>
            </a:r>
            <a:endParaRPr lang="en-US" dirty="0"/>
          </a:p>
        </p:txBody>
      </p:sp>
    </p:spTree>
    <p:extLst>
      <p:ext uri="{BB962C8B-B14F-4D97-AF65-F5344CB8AC3E}">
        <p14:creationId xmlns:p14="http://schemas.microsoft.com/office/powerpoint/2010/main" val="1025341864"/>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457"/>
            <a:ext cx="8229600" cy="1266511"/>
          </a:xfrm>
        </p:spPr>
        <p:txBody>
          <a:bodyPr>
            <a:normAutofit fontScale="90000"/>
          </a:bodyPr>
          <a:lstStyle/>
          <a:p>
            <a:r>
              <a:rPr lang="en-US" dirty="0" smtClean="0"/>
              <a:t>Partner site expectations:</a:t>
            </a:r>
            <a:endParaRPr lang="en-US" dirty="0"/>
          </a:p>
        </p:txBody>
      </p:sp>
      <p:sp>
        <p:nvSpPr>
          <p:cNvPr id="5" name="TextBox 4"/>
          <p:cNvSpPr txBox="1"/>
          <p:nvPr/>
        </p:nvSpPr>
        <p:spPr>
          <a:xfrm>
            <a:off x="457200" y="1818873"/>
            <a:ext cx="8229600" cy="4401205"/>
          </a:xfrm>
          <a:prstGeom prst="rect">
            <a:avLst/>
          </a:prstGeom>
          <a:noFill/>
        </p:spPr>
        <p:txBody>
          <a:bodyPr wrap="square" rtlCol="0">
            <a:spAutoFit/>
          </a:bodyPr>
          <a:lstStyle/>
          <a:p>
            <a:pPr marL="285750" indent="-285750">
              <a:buFont typeface="Arial"/>
              <a:buChar char="•"/>
            </a:pPr>
            <a:r>
              <a:rPr lang="en-US" sz="2800" dirty="0" smtClean="0"/>
              <a:t>Provide adequate work space for the member (computer, phone, desk)</a:t>
            </a:r>
            <a:endParaRPr lang="en-US" dirty="0"/>
          </a:p>
          <a:p>
            <a:pPr marL="285750" indent="-285750">
              <a:buFont typeface="Arial"/>
              <a:buChar char="•"/>
            </a:pPr>
            <a:r>
              <a:rPr lang="en-US" sz="2800" dirty="0" smtClean="0"/>
              <a:t>Designate an on-site, paid staff person as the member’s supervisor</a:t>
            </a:r>
          </a:p>
          <a:p>
            <a:pPr marL="285750" indent="-285750">
              <a:buFont typeface="Arial"/>
              <a:buChar char="•"/>
            </a:pPr>
            <a:r>
              <a:rPr lang="en-US" sz="2800" b="1" dirty="0" smtClean="0"/>
              <a:t>Require</a:t>
            </a:r>
            <a:r>
              <a:rPr lang="en-US" sz="2800" dirty="0" smtClean="0"/>
              <a:t> member to attend all AmeriCorps- and CalSERVES sponsored trainings and events</a:t>
            </a:r>
          </a:p>
          <a:p>
            <a:pPr marL="285750" indent="-285750">
              <a:buFont typeface="Arial"/>
              <a:buChar char="•"/>
            </a:pPr>
            <a:r>
              <a:rPr lang="en-US" sz="2800" dirty="0" smtClean="0"/>
              <a:t>Provide 25 hours of Professional Development opportunities for the member</a:t>
            </a:r>
          </a:p>
          <a:p>
            <a:pPr marL="285750" indent="-285750">
              <a:buFont typeface="Arial"/>
              <a:buChar char="•"/>
            </a:pPr>
            <a:endParaRPr lang="en-US" sz="2800" dirty="0" smtClean="0"/>
          </a:p>
        </p:txBody>
      </p:sp>
    </p:spTree>
    <p:extLst>
      <p:ext uri="{BB962C8B-B14F-4D97-AF65-F5344CB8AC3E}">
        <p14:creationId xmlns:p14="http://schemas.microsoft.com/office/powerpoint/2010/main" val="3256751230"/>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457"/>
            <a:ext cx="8229600" cy="1657301"/>
          </a:xfrm>
        </p:spPr>
        <p:txBody>
          <a:bodyPr>
            <a:normAutofit/>
          </a:bodyPr>
          <a:lstStyle/>
          <a:p>
            <a:r>
              <a:rPr lang="en-US" dirty="0" smtClean="0"/>
              <a:t>The designated Partner Site Supervisor:</a:t>
            </a:r>
            <a:endParaRPr lang="en-US" dirty="0"/>
          </a:p>
        </p:txBody>
      </p:sp>
      <p:sp>
        <p:nvSpPr>
          <p:cNvPr id="5" name="TextBox 4"/>
          <p:cNvSpPr txBox="1"/>
          <p:nvPr/>
        </p:nvSpPr>
        <p:spPr>
          <a:xfrm>
            <a:off x="457200" y="2162848"/>
            <a:ext cx="8229600" cy="4062651"/>
          </a:xfrm>
          <a:prstGeom prst="rect">
            <a:avLst/>
          </a:prstGeom>
          <a:noFill/>
        </p:spPr>
        <p:txBody>
          <a:bodyPr wrap="square" rtlCol="0">
            <a:spAutoFit/>
          </a:bodyPr>
          <a:lstStyle/>
          <a:p>
            <a:pPr marL="285750" indent="-285750">
              <a:buFont typeface="Arial"/>
              <a:buChar char="•"/>
            </a:pPr>
            <a:r>
              <a:rPr lang="en-US" sz="2400" dirty="0" smtClean="0"/>
              <a:t>Should be familiar with the organization’s volunteer program</a:t>
            </a:r>
          </a:p>
          <a:p>
            <a:pPr marL="285750" indent="-285750">
              <a:buFont typeface="Arial"/>
              <a:buChar char="•"/>
            </a:pPr>
            <a:r>
              <a:rPr lang="en-US" sz="2400" dirty="0" smtClean="0"/>
              <a:t>Supervises day-to-day activities and meets regularly with the member (weekly/biweekly)</a:t>
            </a:r>
          </a:p>
          <a:p>
            <a:pPr marL="285750" indent="-285750">
              <a:buFont typeface="Arial"/>
              <a:buChar char="•"/>
            </a:pPr>
            <a:r>
              <a:rPr lang="en-US" sz="2400" dirty="0" smtClean="0"/>
              <a:t>Addresses behavior concerns as they arise</a:t>
            </a:r>
          </a:p>
          <a:p>
            <a:pPr marL="285750" indent="-285750">
              <a:buFont typeface="Arial"/>
              <a:buChar char="•"/>
            </a:pPr>
            <a:r>
              <a:rPr lang="en-US" sz="2400" dirty="0" smtClean="0"/>
              <a:t>Communicates with Volunteer Center</a:t>
            </a:r>
          </a:p>
          <a:p>
            <a:pPr marL="285750" indent="-285750">
              <a:buFont typeface="Arial"/>
              <a:buChar char="•"/>
            </a:pPr>
            <a:r>
              <a:rPr lang="en-US" sz="2400" dirty="0" smtClean="0"/>
              <a:t>Fills out the Member Evaluation 3x/year</a:t>
            </a:r>
          </a:p>
          <a:p>
            <a:pPr marL="285750" indent="-285750">
              <a:buFont typeface="Arial"/>
              <a:buChar char="•"/>
            </a:pPr>
            <a:r>
              <a:rPr lang="en-US" sz="2400" dirty="0"/>
              <a:t>Fills out the </a:t>
            </a:r>
            <a:r>
              <a:rPr lang="en-US" sz="2400" dirty="0" smtClean="0"/>
              <a:t>VCA 3x</a:t>
            </a:r>
            <a:r>
              <a:rPr lang="en-US" sz="2400" dirty="0"/>
              <a:t>/</a:t>
            </a:r>
            <a:r>
              <a:rPr lang="en-US" sz="2400" dirty="0" smtClean="0"/>
              <a:t>year</a:t>
            </a:r>
          </a:p>
          <a:p>
            <a:pPr marL="285750" indent="-285750">
              <a:buFont typeface="Arial"/>
              <a:buChar char="•"/>
            </a:pPr>
            <a:r>
              <a:rPr lang="en-US" sz="2400" dirty="0" smtClean="0"/>
              <a:t>Must be background checked (all AmeriCorps staff must be background checked)</a:t>
            </a:r>
          </a:p>
          <a:p>
            <a:pPr marL="285750" indent="-285750">
              <a:buFont typeface="Arial"/>
              <a:buChar char="•"/>
            </a:pPr>
            <a:endParaRPr lang="en-US" dirty="0"/>
          </a:p>
        </p:txBody>
      </p:sp>
    </p:spTree>
    <p:extLst>
      <p:ext uri="{BB962C8B-B14F-4D97-AF65-F5344CB8AC3E}">
        <p14:creationId xmlns:p14="http://schemas.microsoft.com/office/powerpoint/2010/main" val="1554354663"/>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US" dirty="0"/>
          </a:p>
        </p:txBody>
      </p:sp>
      <p:sp>
        <p:nvSpPr>
          <p:cNvPr id="3" name="Content Placeholder 2"/>
          <p:cNvSpPr>
            <a:spLocks noGrp="1"/>
          </p:cNvSpPr>
          <p:nvPr>
            <p:ph idx="1"/>
          </p:nvPr>
        </p:nvSpPr>
        <p:spPr>
          <a:xfrm>
            <a:off x="457200" y="1270144"/>
            <a:ext cx="8229600" cy="4856020"/>
          </a:xfrm>
        </p:spPr>
        <p:txBody>
          <a:bodyPr>
            <a:normAutofit fontScale="25000" lnSpcReduction="20000"/>
          </a:bodyPr>
          <a:lstStyle/>
          <a:p>
            <a:pPr lvl="1">
              <a:lnSpc>
                <a:spcPct val="170000"/>
              </a:lnSpc>
              <a:buFont typeface="Arial"/>
              <a:buChar char="•"/>
            </a:pPr>
            <a:r>
              <a:rPr lang="en-US" sz="9600" dirty="0" smtClean="0"/>
              <a:t>Introductions </a:t>
            </a:r>
          </a:p>
          <a:p>
            <a:pPr lvl="1">
              <a:lnSpc>
                <a:spcPct val="170000"/>
              </a:lnSpc>
              <a:buFont typeface="Arial"/>
              <a:buChar char="•"/>
            </a:pPr>
            <a:r>
              <a:rPr lang="en-US" sz="9600" dirty="0" smtClean="0"/>
              <a:t>About Volunteer Infrastructure Project</a:t>
            </a:r>
          </a:p>
          <a:p>
            <a:pPr lvl="1">
              <a:lnSpc>
                <a:spcPct val="170000"/>
              </a:lnSpc>
              <a:buFont typeface="Arial"/>
              <a:buChar char="•"/>
            </a:pPr>
            <a:r>
              <a:rPr lang="en-US" sz="9600" dirty="0" smtClean="0"/>
              <a:t>About AmeriCorps</a:t>
            </a:r>
          </a:p>
          <a:p>
            <a:pPr lvl="1">
              <a:lnSpc>
                <a:spcPct val="170000"/>
              </a:lnSpc>
              <a:buFont typeface="Arial"/>
              <a:buChar char="•"/>
            </a:pPr>
            <a:r>
              <a:rPr lang="en-US" sz="9600" dirty="0" smtClean="0"/>
              <a:t>Timeline </a:t>
            </a:r>
          </a:p>
          <a:p>
            <a:pPr lvl="1">
              <a:lnSpc>
                <a:spcPct val="170000"/>
              </a:lnSpc>
              <a:buFont typeface="Arial"/>
              <a:buChar char="•"/>
            </a:pPr>
            <a:r>
              <a:rPr lang="en-US" sz="9600" dirty="0"/>
              <a:t>Member Expectations and Management</a:t>
            </a:r>
          </a:p>
          <a:p>
            <a:pPr lvl="1">
              <a:lnSpc>
                <a:spcPct val="170000"/>
              </a:lnSpc>
              <a:buFont typeface="Arial"/>
              <a:buChar char="•"/>
            </a:pPr>
            <a:r>
              <a:rPr lang="en-US" sz="9600" dirty="0" smtClean="0"/>
              <a:t>Reporting and Monitoring </a:t>
            </a:r>
          </a:p>
          <a:p>
            <a:pPr lvl="1">
              <a:lnSpc>
                <a:spcPct val="170000"/>
              </a:lnSpc>
              <a:buFont typeface="Arial"/>
              <a:buChar char="•"/>
            </a:pPr>
            <a:r>
              <a:rPr lang="en-US" sz="9600" dirty="0" smtClean="0"/>
              <a:t>Q&amp;A</a:t>
            </a:r>
            <a:endParaRPr lang="en-US" sz="5000" b="1" dirty="0" smtClean="0">
              <a:latin typeface="Century Gothic" pitchFamily="34" charset="0"/>
            </a:endParaRPr>
          </a:p>
          <a:p>
            <a:endParaRPr lang="en-US" dirty="0"/>
          </a:p>
        </p:txBody>
      </p:sp>
    </p:spTree>
    <p:extLst>
      <p:ext uri="{BB962C8B-B14F-4D97-AF65-F5344CB8AC3E}">
        <p14:creationId xmlns:p14="http://schemas.microsoft.com/office/powerpoint/2010/main" val="3412881533"/>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384915"/>
            <a:ext cx="8229600" cy="1657301"/>
          </a:xfrm>
        </p:spPr>
        <p:txBody>
          <a:bodyPr>
            <a:normAutofit fontScale="90000"/>
          </a:bodyPr>
          <a:lstStyle/>
          <a:p>
            <a:r>
              <a:rPr lang="en-US" dirty="0" smtClean="0"/>
              <a:t>AmeriCorps member Expectations are in the handbook</a:t>
            </a:r>
            <a:endParaRPr lang="en-US" dirty="0"/>
          </a:p>
        </p:txBody>
      </p:sp>
    </p:spTree>
    <p:extLst>
      <p:ext uri="{BB962C8B-B14F-4D97-AF65-F5344CB8AC3E}">
        <p14:creationId xmlns:p14="http://schemas.microsoft.com/office/powerpoint/2010/main" val="1203563628"/>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Basically,</a:t>
            </a:r>
            <a:endParaRPr lang="en-US" dirty="0"/>
          </a:p>
        </p:txBody>
      </p:sp>
      <p:sp>
        <p:nvSpPr>
          <p:cNvPr id="3" name="Content Placeholder 2"/>
          <p:cNvSpPr>
            <a:spLocks noGrp="1"/>
          </p:cNvSpPr>
          <p:nvPr>
            <p:ph idx="1"/>
          </p:nvPr>
        </p:nvSpPr>
        <p:spPr/>
        <p:txBody>
          <a:bodyPr>
            <a:normAutofit/>
          </a:bodyPr>
          <a:lstStyle/>
          <a:p>
            <a:pPr marL="0" indent="0" algn="ctr">
              <a:buNone/>
            </a:pPr>
            <a:r>
              <a:rPr lang="en-US" dirty="0" smtClean="0"/>
              <a:t>Members should be held to a high standard of service, much like anyone else on your organization’s team.</a:t>
            </a:r>
          </a:p>
        </p:txBody>
      </p:sp>
    </p:spTree>
    <p:extLst>
      <p:ext uri="{BB962C8B-B14F-4D97-AF65-F5344CB8AC3E}">
        <p14:creationId xmlns:p14="http://schemas.microsoft.com/office/powerpoint/2010/main" val="4141893124"/>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Reppin</a:t>
            </a:r>
            <a:r>
              <a:rPr lang="en-US" dirty="0" smtClean="0"/>
              <a:t>’ the “A”</a:t>
            </a:r>
            <a:endParaRPr lang="en-US" dirty="0"/>
          </a:p>
        </p:txBody>
      </p:sp>
      <p:pic>
        <p:nvPicPr>
          <p:cNvPr id="4" name="Picture 3" descr="DSC00473_thumb[2].jpg"/>
          <p:cNvPicPr>
            <a:picLocks noChangeAspect="1"/>
          </p:cNvPicPr>
          <p:nvPr/>
        </p:nvPicPr>
        <p:blipFill>
          <a:blip r:embed="rId3">
            <a:extLst>
              <a:ext uri="{BEBA8EAE-BF5A-486C-A8C5-ECC9F3942E4B}">
                <a14:imgProps xmlns:a14="http://schemas.microsoft.com/office/drawing/2010/main">
                  <a14:imgLayer r:embed="rId4">
                    <a14:imgEffect>
                      <a14:sharpenSoften amount="50000"/>
                    </a14:imgEffect>
                    <a14:imgEffect>
                      <a14:brightnessContrast bright="20000"/>
                    </a14:imgEffect>
                  </a14:imgLayer>
                </a14:imgProps>
              </a:ext>
              <a:ext uri="{28A0092B-C50C-407E-A947-70E740481C1C}">
                <a14:useLocalDpi xmlns:a14="http://schemas.microsoft.com/office/drawing/2010/main" val="0"/>
              </a:ext>
            </a:extLst>
          </a:blip>
          <a:stretch>
            <a:fillRect/>
          </a:stretch>
        </p:blipFill>
        <p:spPr>
          <a:xfrm>
            <a:off x="4791375" y="2174841"/>
            <a:ext cx="4182379" cy="3136784"/>
          </a:xfrm>
          <a:prstGeom prst="rect">
            <a:avLst/>
          </a:prstGeom>
        </p:spPr>
      </p:pic>
      <p:sp>
        <p:nvSpPr>
          <p:cNvPr id="5" name="TextBox 4"/>
          <p:cNvSpPr txBox="1"/>
          <p:nvPr/>
        </p:nvSpPr>
        <p:spPr>
          <a:xfrm>
            <a:off x="457199" y="1672823"/>
            <a:ext cx="4334175" cy="4431983"/>
          </a:xfrm>
          <a:prstGeom prst="rect">
            <a:avLst/>
          </a:prstGeom>
          <a:noFill/>
        </p:spPr>
        <p:txBody>
          <a:bodyPr wrap="square" rtlCol="0">
            <a:spAutoFit/>
          </a:bodyPr>
          <a:lstStyle/>
          <a:p>
            <a:r>
              <a:rPr lang="en-US" sz="2400" dirty="0" smtClean="0"/>
              <a:t>AmeriCorps members must:</a:t>
            </a:r>
          </a:p>
          <a:p>
            <a:endParaRPr lang="en-US" sz="2400" dirty="0"/>
          </a:p>
          <a:p>
            <a:pPr marL="285750" indent="-285750">
              <a:buFont typeface="Arial"/>
              <a:buChar char="•"/>
            </a:pPr>
            <a:r>
              <a:rPr lang="en-US" sz="2400" dirty="0" smtClean="0"/>
              <a:t>Wear the AmeriCorps ‘A’ at all times while earning service hours</a:t>
            </a:r>
          </a:p>
          <a:p>
            <a:pPr marL="285750" indent="-285750">
              <a:buFont typeface="Arial"/>
              <a:buChar char="•"/>
            </a:pPr>
            <a:endParaRPr lang="en-US" sz="2400" dirty="0" smtClean="0"/>
          </a:p>
          <a:p>
            <a:pPr marL="285750" indent="-285750">
              <a:buFont typeface="Arial"/>
              <a:buChar char="•"/>
            </a:pPr>
            <a:endParaRPr lang="en-US" sz="2400" dirty="0"/>
          </a:p>
          <a:p>
            <a:pPr marL="285750" indent="-285750">
              <a:buFont typeface="Arial"/>
              <a:buChar char="•"/>
            </a:pPr>
            <a:r>
              <a:rPr lang="en-US" sz="2400" dirty="0" smtClean="0"/>
              <a:t>Represent themselves as AmeriCorps members on business cards, in correspondence, </a:t>
            </a:r>
            <a:r>
              <a:rPr lang="en-US" sz="2400" dirty="0" err="1" smtClean="0"/>
              <a:t>etc</a:t>
            </a:r>
            <a:endParaRPr lang="en-US" sz="2400" dirty="0"/>
          </a:p>
          <a:p>
            <a:pPr marL="285750" indent="-285750">
              <a:buFont typeface="Arial"/>
              <a:buChar char="•"/>
            </a:pPr>
            <a:endParaRPr lang="en-US" dirty="0"/>
          </a:p>
        </p:txBody>
      </p:sp>
    </p:spTree>
    <p:extLst>
      <p:ext uri="{BB962C8B-B14F-4D97-AF65-F5344CB8AC3E}">
        <p14:creationId xmlns:p14="http://schemas.microsoft.com/office/powerpoint/2010/main" val="3179835889"/>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Absences</a:t>
            </a:r>
            <a:endParaRPr lang="en-US" dirty="0"/>
          </a:p>
        </p:txBody>
      </p:sp>
      <p:sp>
        <p:nvSpPr>
          <p:cNvPr id="3" name="Content Placeholder 2"/>
          <p:cNvSpPr>
            <a:spLocks noGrp="1"/>
          </p:cNvSpPr>
          <p:nvPr>
            <p:ph idx="1"/>
          </p:nvPr>
        </p:nvSpPr>
        <p:spPr>
          <a:xfrm>
            <a:off x="457200" y="1600200"/>
            <a:ext cx="8229600" cy="4840159"/>
          </a:xfrm>
        </p:spPr>
        <p:txBody>
          <a:bodyPr>
            <a:normAutofit lnSpcReduction="10000"/>
          </a:bodyPr>
          <a:lstStyle/>
          <a:p>
            <a:r>
              <a:rPr lang="en-US" sz="2800" dirty="0" smtClean="0"/>
              <a:t>5 personal and 10 sick/bereavement days.</a:t>
            </a:r>
          </a:p>
          <a:p>
            <a:endParaRPr lang="en-US" sz="2800" dirty="0" smtClean="0"/>
          </a:p>
          <a:p>
            <a:r>
              <a:rPr lang="en-US" sz="2800" dirty="0" smtClean="0"/>
              <a:t>Personal days must be requested 2 weeks in advance and approved by PS.</a:t>
            </a:r>
          </a:p>
          <a:p>
            <a:endParaRPr lang="en-US" sz="2800" dirty="0" smtClean="0"/>
          </a:p>
          <a:p>
            <a:r>
              <a:rPr lang="en-US" sz="2800" dirty="0" smtClean="0"/>
              <a:t>Members must notify YOU by 8 am if they will be late or cannot serve as scheduled.  </a:t>
            </a:r>
          </a:p>
          <a:p>
            <a:endParaRPr lang="en-US" sz="2800" dirty="0" smtClean="0"/>
          </a:p>
          <a:p>
            <a:r>
              <a:rPr lang="en-US" sz="2800" dirty="0" smtClean="0"/>
              <a:t>Notify </a:t>
            </a:r>
            <a:r>
              <a:rPr lang="en-US" sz="2800" dirty="0" smtClean="0"/>
              <a:t>Christina if </a:t>
            </a:r>
            <a:r>
              <a:rPr lang="en-US" sz="2800" dirty="0" smtClean="0"/>
              <a:t>the members attendance becomes an issue.</a:t>
            </a:r>
          </a:p>
          <a:p>
            <a:endParaRPr lang="en-US" dirty="0" smtClean="0"/>
          </a:p>
        </p:txBody>
      </p:sp>
    </p:spTree>
    <p:extLst>
      <p:ext uri="{BB962C8B-B14F-4D97-AF65-F5344CB8AC3E}">
        <p14:creationId xmlns:p14="http://schemas.microsoft.com/office/powerpoint/2010/main" val="2344929432"/>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Disciplinary Procedure</a:t>
            </a:r>
            <a:endParaRPr lang="en-US" dirty="0"/>
          </a:p>
        </p:txBody>
      </p:sp>
      <p:sp>
        <p:nvSpPr>
          <p:cNvPr id="3" name="Content Placeholder 2"/>
          <p:cNvSpPr>
            <a:spLocks noGrp="1"/>
          </p:cNvSpPr>
          <p:nvPr>
            <p:ph idx="1"/>
          </p:nvPr>
        </p:nvSpPr>
        <p:spPr/>
        <p:txBody>
          <a:bodyPr>
            <a:normAutofit/>
          </a:bodyPr>
          <a:lstStyle/>
          <a:p>
            <a:r>
              <a:rPr lang="en-US" dirty="0" smtClean="0"/>
              <a:t>If you notice any performance concerns, </a:t>
            </a:r>
            <a:r>
              <a:rPr lang="en-US" smtClean="0"/>
              <a:t>contact </a:t>
            </a:r>
            <a:r>
              <a:rPr lang="en-US" smtClean="0"/>
              <a:t>Christina </a:t>
            </a:r>
            <a:r>
              <a:rPr lang="en-US" dirty="0" smtClean="0"/>
              <a:t>right away.</a:t>
            </a:r>
          </a:p>
          <a:p>
            <a:endParaRPr lang="en-US" dirty="0" smtClean="0"/>
          </a:p>
          <a:p>
            <a:r>
              <a:rPr lang="en-US" dirty="0" smtClean="0"/>
              <a:t>Disciplinary Action</a:t>
            </a:r>
          </a:p>
          <a:p>
            <a:pPr lvl="1"/>
            <a:r>
              <a:rPr lang="en-US" dirty="0" smtClean="0"/>
              <a:t>Informal/formal</a:t>
            </a:r>
          </a:p>
          <a:p>
            <a:pPr lvl="1"/>
            <a:r>
              <a:rPr lang="en-US" dirty="0" smtClean="0"/>
              <a:t>Written warning process</a:t>
            </a:r>
          </a:p>
          <a:p>
            <a:pPr lvl="1"/>
            <a:endParaRPr lang="en-US" dirty="0" smtClean="0"/>
          </a:p>
          <a:p>
            <a:r>
              <a:rPr lang="en-US" dirty="0" smtClean="0"/>
              <a:t>Release from service</a:t>
            </a:r>
          </a:p>
        </p:txBody>
      </p:sp>
    </p:spTree>
    <p:extLst>
      <p:ext uri="{BB962C8B-B14F-4D97-AF65-F5344CB8AC3E}">
        <p14:creationId xmlns:p14="http://schemas.microsoft.com/office/powerpoint/2010/main" val="997285068"/>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22152"/>
            <a:ext cx="8229600" cy="1143000"/>
          </a:xfrm>
        </p:spPr>
        <p:txBody>
          <a:bodyPr>
            <a:normAutofit fontScale="90000"/>
          </a:bodyPr>
          <a:lstStyle/>
          <a:p>
            <a:r>
              <a:rPr lang="en-US" dirty="0" smtClean="0"/>
              <a:t>Any tips for supervising AmeriCorps members?</a:t>
            </a:r>
            <a:endParaRPr lang="en-US" dirty="0"/>
          </a:p>
        </p:txBody>
      </p:sp>
    </p:spTree>
    <p:extLst>
      <p:ext uri="{BB962C8B-B14F-4D97-AF65-F5344CB8AC3E}">
        <p14:creationId xmlns:p14="http://schemas.microsoft.com/office/powerpoint/2010/main" val="3163732039"/>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17867"/>
            <a:ext cx="8229600" cy="1143000"/>
          </a:xfrm>
        </p:spPr>
        <p:txBody>
          <a:bodyPr/>
          <a:lstStyle/>
          <a:p>
            <a:r>
              <a:rPr lang="en-US" dirty="0" smtClean="0"/>
              <a:t>Reporting</a:t>
            </a:r>
            <a:endParaRPr lang="en-US" dirty="0"/>
          </a:p>
        </p:txBody>
      </p:sp>
    </p:spTree>
    <p:extLst>
      <p:ext uri="{BB962C8B-B14F-4D97-AF65-F5344CB8AC3E}">
        <p14:creationId xmlns:p14="http://schemas.microsoft.com/office/powerpoint/2010/main" val="1567618187"/>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Partner Reporting</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See Partner Site calendar for due dates</a:t>
            </a:r>
          </a:p>
          <a:p>
            <a:endParaRPr lang="en-US" dirty="0"/>
          </a:p>
          <a:p>
            <a:r>
              <a:rPr lang="en-US" sz="3000" dirty="0" smtClean="0"/>
              <a:t>Volunteer Capacity Assessment (VCA): 3x/year</a:t>
            </a:r>
          </a:p>
          <a:p>
            <a:endParaRPr lang="en-US" sz="3000" dirty="0" smtClean="0"/>
          </a:p>
          <a:p>
            <a:r>
              <a:rPr lang="en-US" dirty="0" smtClean="0"/>
              <a:t>Member Evaluation: 3x/year</a:t>
            </a:r>
          </a:p>
          <a:p>
            <a:endParaRPr lang="en-US" dirty="0" smtClean="0"/>
          </a:p>
          <a:p>
            <a:r>
              <a:rPr lang="en-US" dirty="0" smtClean="0"/>
              <a:t>Member Time Sheet Approval via OnCorps: every 2 weeks</a:t>
            </a:r>
          </a:p>
          <a:p>
            <a:endParaRPr lang="en-US" dirty="0" smtClean="0"/>
          </a:p>
          <a:p>
            <a:r>
              <a:rPr lang="en-US" dirty="0" smtClean="0"/>
              <a:t>Monthly Reports Approved via OnCorps</a:t>
            </a:r>
          </a:p>
          <a:p>
            <a:endParaRPr lang="en-US" dirty="0" smtClean="0"/>
          </a:p>
          <a:p>
            <a:endParaRPr lang="en-US" dirty="0"/>
          </a:p>
        </p:txBody>
      </p:sp>
    </p:spTree>
    <p:extLst>
      <p:ext uri="{BB962C8B-B14F-4D97-AF65-F5344CB8AC3E}">
        <p14:creationId xmlns:p14="http://schemas.microsoft.com/office/powerpoint/2010/main" val="687710305"/>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onCorps</a:t>
            </a:r>
            <a:endParaRPr lang="en-US" dirty="0"/>
          </a:p>
        </p:txBody>
      </p:sp>
      <p:pic>
        <p:nvPicPr>
          <p:cNvPr id="4" name="Content Placeholder 3" descr="Screen Shot 2016-08-25 at 12.41.43 PM.png"/>
          <p:cNvPicPr>
            <a:picLocks noGrp="1" noChangeAspect="1"/>
          </p:cNvPicPr>
          <p:nvPr>
            <p:ph idx="1"/>
          </p:nvPr>
        </p:nvPicPr>
        <p:blipFill rotWithShape="1">
          <a:blip r:embed="rId3">
            <a:extLst>
              <a:ext uri="{28A0092B-C50C-407E-A947-70E740481C1C}">
                <a14:useLocalDpi xmlns:a14="http://schemas.microsoft.com/office/drawing/2010/main" val="0"/>
              </a:ext>
            </a:extLst>
          </a:blip>
          <a:srcRect l="-1759" r="10299" b="8291"/>
          <a:stretch/>
        </p:blipFill>
        <p:spPr>
          <a:xfrm>
            <a:off x="0" y="1297331"/>
            <a:ext cx="8688680" cy="3699421"/>
          </a:xfrm>
        </p:spPr>
      </p:pic>
    </p:spTree>
    <p:extLst>
      <p:ext uri="{BB962C8B-B14F-4D97-AF65-F5344CB8AC3E}">
        <p14:creationId xmlns:p14="http://schemas.microsoft.com/office/powerpoint/2010/main" val="289778370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VCA</a:t>
            </a:r>
            <a:endParaRPr lang="en-US" dirty="0"/>
          </a:p>
        </p:txBody>
      </p:sp>
      <p:pic>
        <p:nvPicPr>
          <p:cNvPr id="4" name="Content Placeholder 3" descr="Screen Shot 2016-08-25 at 12.26.56 PM.png"/>
          <p:cNvPicPr>
            <a:picLocks noGrp="1" noChangeAspect="1"/>
          </p:cNvPicPr>
          <p:nvPr>
            <p:ph idx="1"/>
          </p:nvPr>
        </p:nvPicPr>
        <p:blipFill>
          <a:blip r:embed="rId2">
            <a:extLst>
              <a:ext uri="{28A0092B-C50C-407E-A947-70E740481C1C}">
                <a14:useLocalDpi xmlns:a14="http://schemas.microsoft.com/office/drawing/2010/main" val="0"/>
              </a:ext>
            </a:extLst>
          </a:blip>
          <a:srcRect t="26661" b="26661"/>
          <a:stretch>
            <a:fillRect/>
          </a:stretch>
        </p:blipFill>
        <p:spPr>
          <a:xfrm>
            <a:off x="457200" y="1224576"/>
            <a:ext cx="5061709" cy="4716882"/>
          </a:xfrm>
        </p:spPr>
      </p:pic>
      <p:sp>
        <p:nvSpPr>
          <p:cNvPr id="5" name="TextBox 4"/>
          <p:cNvSpPr txBox="1"/>
          <p:nvPr/>
        </p:nvSpPr>
        <p:spPr>
          <a:xfrm>
            <a:off x="5624751" y="1572294"/>
            <a:ext cx="3265984" cy="6278642"/>
          </a:xfrm>
          <a:prstGeom prst="rect">
            <a:avLst/>
          </a:prstGeom>
          <a:noFill/>
        </p:spPr>
        <p:txBody>
          <a:bodyPr wrap="square" rtlCol="0">
            <a:spAutoFit/>
          </a:bodyPr>
          <a:lstStyle/>
          <a:p>
            <a:pPr marL="285750" indent="-285750">
              <a:buFont typeface="Arial"/>
              <a:buChar char="•"/>
            </a:pPr>
            <a:r>
              <a:rPr lang="en-US" sz="2000" dirty="0" smtClean="0"/>
              <a:t>If you enter a YES, it must remain a YES for future VCAs</a:t>
            </a:r>
          </a:p>
          <a:p>
            <a:pPr marL="285750" indent="-285750">
              <a:buFont typeface="Arial"/>
              <a:buChar char="•"/>
            </a:pPr>
            <a:endParaRPr lang="en-US" sz="2000" dirty="0"/>
          </a:p>
          <a:p>
            <a:pPr marL="285750" indent="-285750">
              <a:buFont typeface="Arial"/>
              <a:buChar char="•"/>
            </a:pPr>
            <a:r>
              <a:rPr lang="en-US" sz="2000" dirty="0" smtClean="0"/>
              <a:t>If more than 70% YES, </a:t>
            </a:r>
            <a:r>
              <a:rPr lang="en-US" sz="2000" dirty="0" err="1" smtClean="0"/>
              <a:t>CalSERVES</a:t>
            </a:r>
            <a:r>
              <a:rPr lang="en-US" sz="2000" dirty="0" smtClean="0"/>
              <a:t> will not see a need for an AmeriCorps Member at your site. </a:t>
            </a:r>
          </a:p>
          <a:p>
            <a:pPr marL="285750" indent="-285750">
              <a:buFont typeface="Arial"/>
              <a:buChar char="•"/>
            </a:pPr>
            <a:endParaRPr lang="en-US" sz="2000" dirty="0" smtClean="0"/>
          </a:p>
          <a:p>
            <a:pPr marL="285750" indent="-285750">
              <a:buFont typeface="Arial"/>
              <a:buChar char="•"/>
            </a:pPr>
            <a:r>
              <a:rPr lang="en-US" sz="2000" dirty="0" smtClean="0"/>
              <a:t>Finished VCAs should be sent to Shannon</a:t>
            </a:r>
          </a:p>
          <a:p>
            <a:pPr marL="285750" indent="-285750">
              <a:buFont typeface="Arial"/>
              <a:buChar char="•"/>
            </a:pPr>
            <a:endParaRPr lang="en-US" dirty="0"/>
          </a:p>
          <a:p>
            <a:pPr marL="285750" indent="-285750">
              <a:buFont typeface="Arial"/>
              <a:buChar char="•"/>
            </a:pPr>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p:txBody>
      </p:sp>
    </p:spTree>
    <p:extLst>
      <p:ext uri="{BB962C8B-B14F-4D97-AF65-F5344CB8AC3E}">
        <p14:creationId xmlns:p14="http://schemas.microsoft.com/office/powerpoint/2010/main" val="21847052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Contact</a:t>
            </a:r>
            <a:endParaRPr lang="en-US" dirty="0"/>
          </a:p>
        </p:txBody>
      </p:sp>
      <p:sp>
        <p:nvSpPr>
          <p:cNvPr id="3" name="Content Placeholder 2"/>
          <p:cNvSpPr>
            <a:spLocks noGrp="1"/>
          </p:cNvSpPr>
          <p:nvPr>
            <p:ph idx="1"/>
          </p:nvPr>
        </p:nvSpPr>
        <p:spPr/>
        <p:txBody>
          <a:bodyPr/>
          <a:lstStyle/>
          <a:p>
            <a:pPr marL="0" indent="0" algn="ctr">
              <a:buNone/>
            </a:pPr>
            <a:endParaRPr lang="en-US" dirty="0" smtClean="0"/>
          </a:p>
          <a:p>
            <a:pPr marL="0" indent="0" algn="ctr">
              <a:buNone/>
            </a:pPr>
            <a:r>
              <a:rPr lang="en-US" dirty="0" smtClean="0"/>
              <a:t>Christina Thurston</a:t>
            </a:r>
          </a:p>
          <a:p>
            <a:pPr marL="0" indent="0" algn="ctr">
              <a:buNone/>
            </a:pPr>
            <a:r>
              <a:rPr lang="en-US" dirty="0" smtClean="0">
                <a:hlinkClick r:id="rId2"/>
              </a:rPr>
              <a:t>connect@scvolunteercenter.org</a:t>
            </a:r>
            <a:endParaRPr lang="en-US" dirty="0" smtClean="0"/>
          </a:p>
          <a:p>
            <a:pPr marL="0" indent="0" algn="ctr">
              <a:buNone/>
            </a:pPr>
            <a:r>
              <a:rPr lang="en-US" dirty="0" smtClean="0"/>
              <a:t>(831) 427-5070 ext. 117</a:t>
            </a:r>
          </a:p>
          <a:p>
            <a:pPr marL="0" indent="0" algn="ctr">
              <a:buNone/>
            </a:pPr>
            <a:endParaRPr lang="en-US" dirty="0"/>
          </a:p>
          <a:p>
            <a:pPr marL="0" indent="0">
              <a:buNone/>
            </a:pPr>
            <a:endParaRPr lang="en-US" dirty="0"/>
          </a:p>
        </p:txBody>
      </p:sp>
    </p:spTree>
    <p:extLst>
      <p:ext uri="{BB962C8B-B14F-4D97-AF65-F5344CB8AC3E}">
        <p14:creationId xmlns:p14="http://schemas.microsoft.com/office/powerpoint/2010/main" val="260035083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Evaluations</a:t>
            </a:r>
            <a:endParaRPr lang="en-US" dirty="0"/>
          </a:p>
        </p:txBody>
      </p:sp>
      <p:pic>
        <p:nvPicPr>
          <p:cNvPr id="4" name="Content Placeholder 3" descr="Screen Shot 2016-08-25 at 12.30.27 PM.png"/>
          <p:cNvPicPr>
            <a:picLocks noGrp="1" noChangeAspect="1"/>
          </p:cNvPicPr>
          <p:nvPr>
            <p:ph idx="1"/>
          </p:nvPr>
        </p:nvPicPr>
        <p:blipFill>
          <a:blip r:embed="rId2">
            <a:extLst>
              <a:ext uri="{28A0092B-C50C-407E-A947-70E740481C1C}">
                <a14:useLocalDpi xmlns:a14="http://schemas.microsoft.com/office/drawing/2010/main" val="0"/>
              </a:ext>
            </a:extLst>
          </a:blip>
          <a:srcRect t="17405" b="17405"/>
          <a:stretch>
            <a:fillRect/>
          </a:stretch>
        </p:blipFill>
        <p:spPr>
          <a:xfrm>
            <a:off x="457200" y="1300166"/>
            <a:ext cx="5681641" cy="4825997"/>
          </a:xfrm>
        </p:spPr>
      </p:pic>
      <p:sp>
        <p:nvSpPr>
          <p:cNvPr id="5" name="TextBox 4"/>
          <p:cNvSpPr txBox="1"/>
          <p:nvPr/>
        </p:nvSpPr>
        <p:spPr>
          <a:xfrm>
            <a:off x="6290045" y="1663004"/>
            <a:ext cx="2585570" cy="4647426"/>
          </a:xfrm>
          <a:prstGeom prst="rect">
            <a:avLst/>
          </a:prstGeom>
          <a:noFill/>
        </p:spPr>
        <p:txBody>
          <a:bodyPr wrap="square" rtlCol="0">
            <a:spAutoFit/>
          </a:bodyPr>
          <a:lstStyle/>
          <a:p>
            <a:pPr marL="285750" indent="-285750">
              <a:buFont typeface="Arial"/>
              <a:buChar char="•"/>
            </a:pPr>
            <a:r>
              <a:rPr lang="en-US" sz="2000" dirty="0" smtClean="0"/>
              <a:t>Must be competed with the member present</a:t>
            </a:r>
          </a:p>
          <a:p>
            <a:pPr marL="285750" indent="-285750">
              <a:buFont typeface="Arial"/>
              <a:buChar char="•"/>
            </a:pPr>
            <a:endParaRPr lang="en-US" sz="2000" dirty="0"/>
          </a:p>
          <a:p>
            <a:pPr marL="285750" indent="-285750">
              <a:buFont typeface="Arial"/>
              <a:buChar char="•"/>
            </a:pPr>
            <a:r>
              <a:rPr lang="en-US" sz="2000" dirty="0" smtClean="0"/>
              <a:t>Must be signed and dated by both member and supervisor</a:t>
            </a:r>
          </a:p>
          <a:p>
            <a:pPr marL="285750" indent="-285750">
              <a:buFont typeface="Arial"/>
              <a:buChar char="•"/>
            </a:pPr>
            <a:endParaRPr lang="en-US" sz="2000" dirty="0"/>
          </a:p>
          <a:p>
            <a:pPr marL="285750" indent="-285750">
              <a:buFont typeface="Arial"/>
              <a:buChar char="•"/>
            </a:pPr>
            <a:r>
              <a:rPr lang="en-US" sz="2000" dirty="0" smtClean="0"/>
              <a:t>Finished </a:t>
            </a:r>
            <a:r>
              <a:rPr lang="en-US" sz="2000" dirty="0" err="1" smtClean="0"/>
              <a:t>Evals</a:t>
            </a:r>
            <a:r>
              <a:rPr lang="en-US" sz="2000" dirty="0" smtClean="0"/>
              <a:t> should be sent to Shannon</a:t>
            </a:r>
          </a:p>
          <a:p>
            <a:pPr marL="285750" indent="-285750">
              <a:buFont typeface="Arial"/>
              <a:buChar char="•"/>
            </a:pPr>
            <a:endParaRPr lang="en-US" dirty="0"/>
          </a:p>
          <a:p>
            <a:pPr marL="285750" indent="-285750">
              <a:buFont typeface="Arial"/>
              <a:buChar char="•"/>
            </a:pPr>
            <a:endParaRPr lang="en-US" dirty="0" smtClean="0"/>
          </a:p>
        </p:txBody>
      </p:sp>
    </p:spTree>
    <p:extLst>
      <p:ext uri="{BB962C8B-B14F-4D97-AF65-F5344CB8AC3E}">
        <p14:creationId xmlns:p14="http://schemas.microsoft.com/office/powerpoint/2010/main" val="290108881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Member Reporting</a:t>
            </a:r>
            <a:endParaRPr lang="en-US" dirty="0"/>
          </a:p>
        </p:txBody>
      </p:sp>
      <p:sp>
        <p:nvSpPr>
          <p:cNvPr id="3" name="Content Placeholder 2"/>
          <p:cNvSpPr>
            <a:spLocks noGrp="1"/>
          </p:cNvSpPr>
          <p:nvPr>
            <p:ph idx="1"/>
          </p:nvPr>
        </p:nvSpPr>
        <p:spPr/>
        <p:txBody>
          <a:bodyPr/>
          <a:lstStyle/>
          <a:p>
            <a:r>
              <a:rPr lang="en-US" dirty="0" smtClean="0"/>
              <a:t>Member Time Sheet via OnCorps: every 2 weeks</a:t>
            </a:r>
          </a:p>
          <a:p>
            <a:endParaRPr lang="en-US" dirty="0" smtClean="0"/>
          </a:p>
          <a:p>
            <a:r>
              <a:rPr lang="en-US" dirty="0" smtClean="0"/>
              <a:t>Member Monthly Reports via OnCorps</a:t>
            </a:r>
          </a:p>
          <a:p>
            <a:pPr lvl="1"/>
            <a:r>
              <a:rPr lang="en-US" dirty="0" smtClean="0"/>
              <a:t>Require volunteer tracking and donation data</a:t>
            </a:r>
          </a:p>
          <a:p>
            <a:pPr marL="457200" lvl="1" indent="0">
              <a:buNone/>
            </a:pPr>
            <a:endParaRPr lang="en-US" dirty="0"/>
          </a:p>
          <a:p>
            <a:r>
              <a:rPr lang="en-US" dirty="0" smtClean="0"/>
              <a:t>Additional reporting may be required </a:t>
            </a:r>
            <a:endParaRPr lang="en-US" dirty="0"/>
          </a:p>
        </p:txBody>
      </p:sp>
    </p:spTree>
    <p:extLst>
      <p:ext uri="{BB962C8B-B14F-4D97-AF65-F5344CB8AC3E}">
        <p14:creationId xmlns:p14="http://schemas.microsoft.com/office/powerpoint/2010/main" val="3557912235"/>
      </p:ext>
    </p:extLst>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938948"/>
          </a:xfrm>
        </p:spPr>
        <p:txBody>
          <a:bodyPr/>
          <a:lstStyle/>
          <a:p>
            <a:r>
              <a:rPr lang="en-US" dirty="0" smtClean="0"/>
              <a:t>Questions?</a:t>
            </a:r>
            <a:endParaRPr lang="en-US" dirty="0"/>
          </a:p>
        </p:txBody>
      </p:sp>
    </p:spTree>
    <p:extLst>
      <p:ext uri="{BB962C8B-B14F-4D97-AF65-F5344CB8AC3E}">
        <p14:creationId xmlns:p14="http://schemas.microsoft.com/office/powerpoint/2010/main" val="154662665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31649"/>
            <a:ext cx="8229600" cy="1143000"/>
          </a:xfrm>
        </p:spPr>
        <p:txBody>
          <a:bodyPr>
            <a:normAutofit fontScale="90000"/>
          </a:bodyPr>
          <a:lstStyle/>
          <a:p>
            <a:r>
              <a:rPr lang="en-US" dirty="0" smtClean="0"/>
              <a:t>THANK YOU </a:t>
            </a:r>
            <a:br>
              <a:rPr lang="en-US" dirty="0" smtClean="0"/>
            </a:br>
            <a:r>
              <a:rPr lang="en-US" cap="none" dirty="0" smtClean="0"/>
              <a:t>for your partnership with VIP.</a:t>
            </a:r>
            <a:endParaRPr lang="en-US" cap="none" dirty="0"/>
          </a:p>
        </p:txBody>
      </p:sp>
      <p:sp>
        <p:nvSpPr>
          <p:cNvPr id="3" name="Content Placeholder 2"/>
          <p:cNvSpPr>
            <a:spLocks noGrp="1"/>
          </p:cNvSpPr>
          <p:nvPr>
            <p:ph idx="1"/>
          </p:nvPr>
        </p:nvSpPr>
        <p:spPr>
          <a:xfrm>
            <a:off x="457200" y="3413639"/>
            <a:ext cx="8229600" cy="2712524"/>
          </a:xfrm>
        </p:spPr>
        <p:txBody>
          <a:bodyPr/>
          <a:lstStyle/>
          <a:p>
            <a:pPr marL="0" indent="0" algn="ctr">
              <a:buNone/>
            </a:pPr>
            <a:r>
              <a:rPr lang="en-US" b="1" dirty="0" smtClean="0"/>
              <a:t>Any questions?</a:t>
            </a:r>
            <a:endParaRPr lang="en-US" b="1" dirty="0"/>
          </a:p>
        </p:txBody>
      </p:sp>
    </p:spTree>
    <p:extLst>
      <p:ext uri="{BB962C8B-B14F-4D97-AF65-F5344CB8AC3E}">
        <p14:creationId xmlns:p14="http://schemas.microsoft.com/office/powerpoint/2010/main" val="1248722085"/>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Introducing: </a:t>
            </a:r>
            <a:br>
              <a:rPr lang="en-US" dirty="0" smtClean="0"/>
            </a:br>
            <a:r>
              <a:rPr lang="en-US" dirty="0" err="1" smtClean="0"/>
              <a:t>vip</a:t>
            </a:r>
            <a:r>
              <a:rPr lang="en-US" dirty="0" smtClean="0"/>
              <a:t> Partner Sites</a:t>
            </a:r>
            <a:endParaRPr lang="en-US" dirty="0"/>
          </a:p>
        </p:txBody>
      </p:sp>
      <p:sp>
        <p:nvSpPr>
          <p:cNvPr id="3" name="Content Placeholder 2"/>
          <p:cNvSpPr>
            <a:spLocks noGrp="1"/>
          </p:cNvSpPr>
          <p:nvPr>
            <p:ph idx="1"/>
          </p:nvPr>
        </p:nvSpPr>
        <p:spPr>
          <a:xfrm>
            <a:off x="457200" y="1600200"/>
            <a:ext cx="8229600" cy="4874434"/>
          </a:xfrm>
        </p:spPr>
        <p:txBody>
          <a:bodyPr>
            <a:normAutofit fontScale="70000" lnSpcReduction="20000"/>
          </a:bodyPr>
          <a:lstStyle/>
          <a:p>
            <a:pPr marL="0" indent="0">
              <a:buNone/>
            </a:pPr>
            <a:r>
              <a:rPr lang="en-US" dirty="0" smtClean="0"/>
              <a:t>Volunteer Center</a:t>
            </a:r>
          </a:p>
          <a:p>
            <a:r>
              <a:rPr lang="en-US" dirty="0"/>
              <a:t>L</a:t>
            </a:r>
            <a:r>
              <a:rPr lang="en-US" dirty="0" smtClean="0"/>
              <a:t>ead</a:t>
            </a:r>
          </a:p>
          <a:p>
            <a:r>
              <a:rPr lang="en-US" dirty="0" smtClean="0"/>
              <a:t>Community Engagement</a:t>
            </a:r>
          </a:p>
          <a:p>
            <a:r>
              <a:rPr lang="en-US" dirty="0"/>
              <a:t> </a:t>
            </a:r>
            <a:r>
              <a:rPr lang="en-US" dirty="0" smtClean="0"/>
              <a:t>Helping Hands Senior Home Repair</a:t>
            </a:r>
          </a:p>
          <a:p>
            <a:pPr marL="0" indent="0">
              <a:buNone/>
            </a:pPr>
            <a:r>
              <a:rPr lang="en-US" dirty="0" smtClean="0">
                <a:solidFill>
                  <a:srgbClr val="FF0000"/>
                </a:solidFill>
              </a:rPr>
              <a:t>Digital NEST </a:t>
            </a:r>
          </a:p>
          <a:p>
            <a:r>
              <a:rPr lang="en-US" dirty="0" smtClean="0">
                <a:solidFill>
                  <a:srgbClr val="FF0000"/>
                </a:solidFill>
              </a:rPr>
              <a:t>Watsonville</a:t>
            </a:r>
          </a:p>
          <a:p>
            <a:r>
              <a:rPr lang="en-US" dirty="0" smtClean="0">
                <a:solidFill>
                  <a:srgbClr val="FF0000"/>
                </a:solidFill>
              </a:rPr>
              <a:t>Santa Cruz</a:t>
            </a:r>
          </a:p>
          <a:p>
            <a:pPr marL="0" indent="0">
              <a:buNone/>
            </a:pPr>
            <a:r>
              <a:rPr lang="en-US" dirty="0" smtClean="0">
                <a:solidFill>
                  <a:srgbClr val="3366FF"/>
                </a:solidFill>
              </a:rPr>
              <a:t>Ecology Action</a:t>
            </a:r>
          </a:p>
          <a:p>
            <a:pPr marL="0" indent="0">
              <a:buNone/>
            </a:pPr>
            <a:r>
              <a:rPr lang="en-US" dirty="0" smtClean="0">
                <a:solidFill>
                  <a:srgbClr val="3366FF"/>
                </a:solidFill>
              </a:rPr>
              <a:t>The Diversity Center</a:t>
            </a:r>
          </a:p>
          <a:p>
            <a:pPr marL="0" indent="0">
              <a:buNone/>
            </a:pPr>
            <a:r>
              <a:rPr lang="en-US" dirty="0" smtClean="0">
                <a:solidFill>
                  <a:srgbClr val="3366FF"/>
                </a:solidFill>
              </a:rPr>
              <a:t>Young </a:t>
            </a:r>
            <a:r>
              <a:rPr lang="en-US" dirty="0">
                <a:solidFill>
                  <a:srgbClr val="3366FF"/>
                </a:solidFill>
              </a:rPr>
              <a:t>Writer’s </a:t>
            </a:r>
            <a:r>
              <a:rPr lang="en-US" dirty="0" smtClean="0">
                <a:solidFill>
                  <a:srgbClr val="3366FF"/>
                </a:solidFill>
              </a:rPr>
              <a:t>Program</a:t>
            </a:r>
          </a:p>
          <a:p>
            <a:pPr marL="0" indent="0">
              <a:buNone/>
            </a:pPr>
            <a:r>
              <a:rPr lang="en-US" dirty="0" smtClean="0">
                <a:solidFill>
                  <a:srgbClr val="660066"/>
                </a:solidFill>
              </a:rPr>
              <a:t>UCSC Arboretum</a:t>
            </a:r>
          </a:p>
          <a:p>
            <a:pPr marL="0" indent="0">
              <a:buNone/>
            </a:pPr>
            <a:r>
              <a:rPr lang="en-US" dirty="0" smtClean="0">
                <a:solidFill>
                  <a:srgbClr val="660066"/>
                </a:solidFill>
              </a:rPr>
              <a:t>Victim Witness Program</a:t>
            </a:r>
          </a:p>
          <a:p>
            <a:pPr marL="0" indent="0">
              <a:buNone/>
            </a:pPr>
            <a:r>
              <a:rPr lang="en-US" dirty="0" smtClean="0">
                <a:solidFill>
                  <a:srgbClr val="660066"/>
                </a:solidFill>
              </a:rPr>
              <a:t>Homeless Services Center </a:t>
            </a:r>
          </a:p>
        </p:txBody>
      </p:sp>
    </p:spTree>
    <p:extLst>
      <p:ext uri="{BB962C8B-B14F-4D97-AF65-F5344CB8AC3E}">
        <p14:creationId xmlns:p14="http://schemas.microsoft.com/office/powerpoint/2010/main" val="2120426771"/>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40790"/>
            <a:ext cx="8229600" cy="1143000"/>
          </a:xfrm>
        </p:spPr>
        <p:txBody>
          <a:bodyPr>
            <a:normAutofit fontScale="90000"/>
          </a:bodyPr>
          <a:lstStyle/>
          <a:p>
            <a:r>
              <a:rPr lang="en-US" dirty="0" smtClean="0"/>
              <a:t>VIP aims to help you do more.</a:t>
            </a:r>
            <a:endParaRPr lang="en-US" dirty="0"/>
          </a:p>
        </p:txBody>
      </p:sp>
      <p:sp>
        <p:nvSpPr>
          <p:cNvPr id="3" name="Content Placeholder 2"/>
          <p:cNvSpPr>
            <a:spLocks noGrp="1"/>
          </p:cNvSpPr>
          <p:nvPr>
            <p:ph idx="1"/>
          </p:nvPr>
        </p:nvSpPr>
        <p:spPr>
          <a:xfrm>
            <a:off x="457200" y="3024909"/>
            <a:ext cx="8229600" cy="2655455"/>
          </a:xfrm>
        </p:spPr>
        <p:txBody>
          <a:bodyPr/>
          <a:lstStyle/>
          <a:p>
            <a:pPr marL="0" indent="0" algn="ctr">
              <a:buNone/>
            </a:pPr>
            <a:r>
              <a:rPr lang="en-US" dirty="0" smtClean="0"/>
              <a:t>We build and strengthen volunteer programs within nonprofit and educational organizations that improve the lives of children and families.</a:t>
            </a:r>
            <a:endParaRPr lang="en-US" dirty="0"/>
          </a:p>
        </p:txBody>
      </p:sp>
    </p:spTree>
    <p:extLst>
      <p:ext uri="{BB962C8B-B14F-4D97-AF65-F5344CB8AC3E}">
        <p14:creationId xmlns:p14="http://schemas.microsoft.com/office/powerpoint/2010/main" val="719221602"/>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Our Goals:</a:t>
            </a:r>
            <a:endParaRPr lang="en-US" dirty="0"/>
          </a:p>
        </p:txBody>
      </p:sp>
      <p:sp>
        <p:nvSpPr>
          <p:cNvPr id="3" name="Content Placeholder 2"/>
          <p:cNvSpPr>
            <a:spLocks noGrp="1"/>
          </p:cNvSpPr>
          <p:nvPr>
            <p:ph idx="1"/>
          </p:nvPr>
        </p:nvSpPr>
        <p:spPr>
          <a:xfrm>
            <a:off x="457200" y="1417638"/>
            <a:ext cx="8229600" cy="5098312"/>
          </a:xfrm>
        </p:spPr>
        <p:txBody>
          <a:bodyPr>
            <a:normAutofit lnSpcReduction="10000"/>
          </a:bodyPr>
          <a:lstStyle/>
          <a:p>
            <a:pPr algn="ctr"/>
            <a:r>
              <a:rPr lang="en-US" sz="2800" dirty="0" smtClean="0"/>
              <a:t>Partner Sites will achieve a new standard in effective volunteer programming</a:t>
            </a:r>
          </a:p>
          <a:p>
            <a:pPr algn="ctr"/>
            <a:endParaRPr lang="en-US" sz="2800" dirty="0" smtClean="0"/>
          </a:p>
          <a:p>
            <a:pPr algn="ctr"/>
            <a:r>
              <a:rPr lang="en-US" sz="2800" dirty="0" smtClean="0"/>
              <a:t>Each Partner Site will gain 80 one-time and 40 High Value/long-term volunteers</a:t>
            </a:r>
          </a:p>
          <a:p>
            <a:pPr algn="ctr"/>
            <a:endParaRPr lang="en-US" sz="2800" dirty="0" smtClean="0"/>
          </a:p>
          <a:p>
            <a:pPr algn="ctr"/>
            <a:r>
              <a:rPr lang="en-US" sz="2800" dirty="0" smtClean="0"/>
              <a:t>Each Partner Site will garner $2,000 through the AmeriCorps member’s fundraising</a:t>
            </a:r>
          </a:p>
          <a:p>
            <a:pPr algn="ctr"/>
            <a:endParaRPr lang="en-US" sz="2800" dirty="0" smtClean="0"/>
          </a:p>
          <a:p>
            <a:pPr algn="ctr"/>
            <a:r>
              <a:rPr lang="en-US" sz="2800" dirty="0" smtClean="0"/>
              <a:t>AmeriCorps members will grow in professional skills by 20 %</a:t>
            </a:r>
            <a:endParaRPr lang="en-US" sz="2800" dirty="0"/>
          </a:p>
        </p:txBody>
      </p:sp>
    </p:spTree>
    <p:extLst>
      <p:ext uri="{BB962C8B-B14F-4D97-AF65-F5344CB8AC3E}">
        <p14:creationId xmlns:p14="http://schemas.microsoft.com/office/powerpoint/2010/main" val="994327444"/>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Terms</a:t>
            </a:r>
            <a:endParaRPr lang="en-US" dirty="0"/>
          </a:p>
        </p:txBody>
      </p:sp>
      <p:sp>
        <p:nvSpPr>
          <p:cNvPr id="3" name="Content Placeholder 2"/>
          <p:cNvSpPr>
            <a:spLocks noGrp="1"/>
          </p:cNvSpPr>
          <p:nvPr>
            <p:ph idx="1"/>
          </p:nvPr>
        </p:nvSpPr>
        <p:spPr>
          <a:xfrm>
            <a:off x="457200" y="2001212"/>
            <a:ext cx="8229600" cy="4124951"/>
          </a:xfrm>
        </p:spPr>
        <p:txBody>
          <a:bodyPr/>
          <a:lstStyle/>
          <a:p>
            <a:pPr algn="ctr"/>
            <a:r>
              <a:rPr lang="en-US" sz="2400" dirty="0" smtClean="0"/>
              <a:t>NCOE = Napa County Office of Education</a:t>
            </a:r>
          </a:p>
          <a:p>
            <a:pPr algn="ctr"/>
            <a:endParaRPr lang="en-US" sz="2400" dirty="0"/>
          </a:p>
          <a:p>
            <a:pPr algn="ctr"/>
            <a:r>
              <a:rPr lang="en-US" sz="2400" dirty="0" err="1" smtClean="0"/>
              <a:t>CalSERVES</a:t>
            </a:r>
            <a:r>
              <a:rPr lang="en-US" sz="2400" dirty="0" smtClean="0"/>
              <a:t> = AmeriCorps programs run through NCOECP</a:t>
            </a:r>
          </a:p>
          <a:p>
            <a:pPr algn="ctr"/>
            <a:endParaRPr lang="en-US" sz="2400" dirty="0"/>
          </a:p>
          <a:p>
            <a:pPr algn="ctr"/>
            <a:r>
              <a:rPr lang="en-US" sz="2400" dirty="0" smtClean="0"/>
              <a:t>Supervising Organization=The Volunteer Center of Santa Cruz County</a:t>
            </a:r>
          </a:p>
          <a:p>
            <a:pPr algn="ctr"/>
            <a:endParaRPr lang="en-US" sz="2400" dirty="0"/>
          </a:p>
          <a:p>
            <a:pPr algn="ctr"/>
            <a:r>
              <a:rPr lang="en-US" sz="2400" dirty="0" smtClean="0"/>
              <a:t>Partner Site=Your organization! </a:t>
            </a:r>
          </a:p>
          <a:p>
            <a:pPr marL="0" indent="0" algn="ctr">
              <a:buNone/>
            </a:pPr>
            <a:endParaRPr lang="en-US" dirty="0"/>
          </a:p>
        </p:txBody>
      </p:sp>
    </p:spTree>
    <p:extLst>
      <p:ext uri="{BB962C8B-B14F-4D97-AF65-F5344CB8AC3E}">
        <p14:creationId xmlns:p14="http://schemas.microsoft.com/office/powerpoint/2010/main" val="4194189187"/>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4"/>
          <p:cNvGrpSpPr>
            <a:grpSpLocks/>
          </p:cNvGrpSpPr>
          <p:nvPr/>
        </p:nvGrpSpPr>
        <p:grpSpPr bwMode="auto">
          <a:xfrm>
            <a:off x="4594104" y="138240"/>
            <a:ext cx="4304863" cy="6454713"/>
            <a:chOff x="-1" y="0"/>
            <a:chExt cx="5511801" cy="8238490"/>
          </a:xfrm>
          <a:extLst>
            <a:ext uri="{0CCBE362-F206-4b92-989A-16890622DB6E}">
              <ma14:wrappingTextBoxFlag xmlns:ma14="http://schemas.microsoft.com/office/mac/drawingml/2011/main"/>
            </a:ext>
          </a:extLst>
        </p:grpSpPr>
        <p:cxnSp>
          <p:nvCxnSpPr>
            <p:cNvPr id="6" name="Straight Connector 5"/>
            <p:cNvCxnSpPr/>
            <p:nvPr/>
          </p:nvCxnSpPr>
          <p:spPr bwMode="auto">
            <a:xfrm flipV="1">
              <a:off x="2768600" y="3416300"/>
              <a:ext cx="0" cy="317500"/>
            </a:xfrm>
            <a:prstGeom prst="line">
              <a:avLst/>
            </a:prstGeom>
            <a:noFill/>
            <a:ln w="57150">
              <a:solidFill>
                <a:schemeClr val="bg2"/>
              </a:solidFill>
              <a:round/>
              <a:headEnd/>
              <a:tailEnd/>
            </a:ln>
            <a:effectLst>
              <a:outerShdw dist="20000" dir="5400000" rotWithShape="0">
                <a:srgbClr val="808080">
                  <a:alpha val="37999"/>
                </a:srgbClr>
              </a:outerShdw>
            </a:effectLst>
            <a:extLst>
              <a:ext uri="{909E8E84-426E-40dd-AFC4-6F175D3DCCD1}">
                <a14:hiddenFill xmlns:a14="http://schemas.microsoft.com/office/drawing/2010/main">
                  <a:noFill/>
                </a14:hiddenFill>
              </a:ext>
            </a:extLst>
          </p:spPr>
        </p:cxnSp>
        <p:cxnSp>
          <p:nvCxnSpPr>
            <p:cNvPr id="7" name="Straight Connector 6"/>
            <p:cNvCxnSpPr/>
            <p:nvPr/>
          </p:nvCxnSpPr>
          <p:spPr bwMode="auto">
            <a:xfrm flipV="1">
              <a:off x="1602462" y="2980853"/>
              <a:ext cx="0" cy="457200"/>
            </a:xfrm>
            <a:prstGeom prst="line">
              <a:avLst/>
            </a:prstGeom>
            <a:noFill/>
            <a:ln w="57150">
              <a:solidFill>
                <a:schemeClr val="bg2"/>
              </a:solidFill>
              <a:round/>
              <a:headEnd/>
              <a:tailEnd/>
            </a:ln>
            <a:effectLst>
              <a:outerShdw dist="20000" dir="5400000" rotWithShape="0">
                <a:srgbClr val="808080">
                  <a:alpha val="37999"/>
                </a:srgbClr>
              </a:outerShdw>
            </a:effectLst>
            <a:extLst>
              <a:ext uri="{909E8E84-426E-40dd-AFC4-6F175D3DCCD1}">
                <a14:hiddenFill xmlns:a14="http://schemas.microsoft.com/office/drawing/2010/main">
                  <a:noFill/>
                </a14:hiddenFill>
              </a:ext>
            </a:extLst>
          </p:spPr>
        </p:cxnSp>
        <p:cxnSp>
          <p:nvCxnSpPr>
            <p:cNvPr id="8" name="Straight Connector 7"/>
            <p:cNvCxnSpPr/>
            <p:nvPr/>
          </p:nvCxnSpPr>
          <p:spPr bwMode="auto">
            <a:xfrm flipV="1">
              <a:off x="3175000" y="685800"/>
              <a:ext cx="0" cy="292100"/>
            </a:xfrm>
            <a:prstGeom prst="line">
              <a:avLst/>
            </a:prstGeom>
            <a:noFill/>
            <a:ln w="57150">
              <a:solidFill>
                <a:schemeClr val="bg2"/>
              </a:solidFill>
              <a:round/>
              <a:headEnd/>
              <a:tailEnd/>
            </a:ln>
            <a:effectLst>
              <a:outerShdw dist="20000" dir="5400000" rotWithShape="0">
                <a:srgbClr val="808080">
                  <a:alpha val="37999"/>
                </a:srgbClr>
              </a:outerShdw>
            </a:effectLst>
            <a:extLst>
              <a:ext uri="{909E8E84-426E-40dd-AFC4-6F175D3DCCD1}">
                <a14:hiddenFill xmlns:a14="http://schemas.microsoft.com/office/drawing/2010/main">
                  <a:noFill/>
                </a14:hiddenFill>
              </a:ext>
            </a:extLst>
          </p:spPr>
        </p:cxnSp>
        <p:cxnSp>
          <p:nvCxnSpPr>
            <p:cNvPr id="9" name="Straight Connector 8"/>
            <p:cNvCxnSpPr/>
            <p:nvPr/>
          </p:nvCxnSpPr>
          <p:spPr bwMode="auto">
            <a:xfrm flipV="1">
              <a:off x="1625600" y="965200"/>
              <a:ext cx="12700" cy="406400"/>
            </a:xfrm>
            <a:prstGeom prst="line">
              <a:avLst/>
            </a:prstGeom>
            <a:noFill/>
            <a:ln w="57150">
              <a:solidFill>
                <a:schemeClr val="bg2"/>
              </a:solidFill>
              <a:round/>
              <a:headEnd/>
              <a:tailEnd/>
            </a:ln>
            <a:effectLst>
              <a:outerShdw dist="20000" dir="5400000" rotWithShape="0">
                <a:srgbClr val="808080">
                  <a:alpha val="37999"/>
                </a:srgbClr>
              </a:outerShdw>
            </a:effectLst>
            <a:extLst>
              <a:ext uri="{909E8E84-426E-40dd-AFC4-6F175D3DCCD1}">
                <a14:hiddenFill xmlns:a14="http://schemas.microsoft.com/office/drawing/2010/main">
                  <a:noFill/>
                </a14:hiddenFill>
              </a:ext>
            </a:extLst>
          </p:spPr>
        </p:cxnSp>
        <p:cxnSp>
          <p:nvCxnSpPr>
            <p:cNvPr id="10" name="Straight Connector 9"/>
            <p:cNvCxnSpPr/>
            <p:nvPr/>
          </p:nvCxnSpPr>
          <p:spPr bwMode="auto">
            <a:xfrm flipV="1">
              <a:off x="4457700" y="958850"/>
              <a:ext cx="0" cy="412750"/>
            </a:xfrm>
            <a:prstGeom prst="line">
              <a:avLst/>
            </a:prstGeom>
            <a:noFill/>
            <a:ln w="57150">
              <a:solidFill>
                <a:schemeClr val="bg2"/>
              </a:solidFill>
              <a:round/>
              <a:headEnd/>
              <a:tailEnd/>
            </a:ln>
            <a:effectLst>
              <a:outerShdw dist="20000" dir="5400000" rotWithShape="0">
                <a:srgbClr val="808080">
                  <a:alpha val="37999"/>
                </a:srgbClr>
              </a:outerShdw>
            </a:effectLst>
            <a:extLst>
              <a:ext uri="{909E8E84-426E-40dd-AFC4-6F175D3DCCD1}">
                <a14:hiddenFill xmlns:a14="http://schemas.microsoft.com/office/drawing/2010/main">
                  <a:noFill/>
                </a14:hiddenFill>
              </a:ext>
            </a:extLst>
          </p:spPr>
        </p:cxnSp>
        <p:cxnSp>
          <p:nvCxnSpPr>
            <p:cNvPr id="11" name="Straight Connector 10"/>
            <p:cNvCxnSpPr/>
            <p:nvPr/>
          </p:nvCxnSpPr>
          <p:spPr bwMode="auto">
            <a:xfrm flipH="1">
              <a:off x="685800" y="3441700"/>
              <a:ext cx="4216400" cy="0"/>
            </a:xfrm>
            <a:prstGeom prst="line">
              <a:avLst/>
            </a:prstGeom>
            <a:noFill/>
            <a:ln w="57150">
              <a:solidFill>
                <a:schemeClr val="bg2"/>
              </a:solidFill>
              <a:round/>
              <a:headEnd/>
              <a:tailEnd/>
            </a:ln>
            <a:effectLst>
              <a:outerShdw dist="20000" dir="5400000" rotWithShape="0">
                <a:srgbClr val="808080">
                  <a:alpha val="37999"/>
                </a:srgbClr>
              </a:outerShdw>
            </a:effectLst>
            <a:extLst>
              <a:ext uri="{909E8E84-426E-40dd-AFC4-6F175D3DCCD1}">
                <a14:hiddenFill xmlns:a14="http://schemas.microsoft.com/office/drawing/2010/main">
                  <a:noFill/>
                </a14:hiddenFill>
              </a:ext>
            </a:extLst>
          </p:spPr>
        </p:cxnSp>
        <p:cxnSp>
          <p:nvCxnSpPr>
            <p:cNvPr id="12" name="Straight Connector 11"/>
            <p:cNvCxnSpPr/>
            <p:nvPr/>
          </p:nvCxnSpPr>
          <p:spPr bwMode="auto">
            <a:xfrm flipH="1" flipV="1">
              <a:off x="685800" y="3422650"/>
              <a:ext cx="2262" cy="358303"/>
            </a:xfrm>
            <a:prstGeom prst="line">
              <a:avLst/>
            </a:prstGeom>
            <a:noFill/>
            <a:ln w="57150">
              <a:solidFill>
                <a:schemeClr val="bg2"/>
              </a:solidFill>
              <a:round/>
              <a:headEnd/>
              <a:tailEnd/>
            </a:ln>
            <a:effectLst>
              <a:outerShdw dist="20000" dir="5400000" rotWithShape="0">
                <a:srgbClr val="808080">
                  <a:alpha val="37999"/>
                </a:srgbClr>
              </a:outerShdw>
            </a:effectLst>
            <a:extLst>
              <a:ext uri="{909E8E84-426E-40dd-AFC4-6F175D3DCCD1}">
                <a14:hiddenFill xmlns:a14="http://schemas.microsoft.com/office/drawing/2010/main">
                  <a:noFill/>
                </a14:hiddenFill>
              </a:ext>
            </a:extLst>
          </p:spPr>
        </p:cxnSp>
        <p:cxnSp>
          <p:nvCxnSpPr>
            <p:cNvPr id="13" name="Straight Connector 12"/>
            <p:cNvCxnSpPr/>
            <p:nvPr/>
          </p:nvCxnSpPr>
          <p:spPr bwMode="auto">
            <a:xfrm flipV="1">
              <a:off x="4889500" y="3422650"/>
              <a:ext cx="0" cy="317500"/>
            </a:xfrm>
            <a:prstGeom prst="line">
              <a:avLst/>
            </a:prstGeom>
            <a:noFill/>
            <a:ln w="57150">
              <a:solidFill>
                <a:schemeClr val="bg2"/>
              </a:solidFill>
              <a:round/>
              <a:headEnd/>
              <a:tailEnd/>
            </a:ln>
            <a:effectLst>
              <a:outerShdw dist="20000" dir="5400000" rotWithShape="0">
                <a:srgbClr val="808080">
                  <a:alpha val="37999"/>
                </a:srgbClr>
              </a:outerShdw>
            </a:effectLst>
            <a:extLst>
              <a:ext uri="{909E8E84-426E-40dd-AFC4-6F175D3DCCD1}">
                <a14:hiddenFill xmlns:a14="http://schemas.microsoft.com/office/drawing/2010/main">
                  <a:noFill/>
                </a14:hiddenFill>
              </a:ext>
            </a:extLst>
          </p:spPr>
        </p:cxnSp>
        <p:cxnSp>
          <p:nvCxnSpPr>
            <p:cNvPr id="14" name="Straight Connector 13"/>
            <p:cNvCxnSpPr/>
            <p:nvPr/>
          </p:nvCxnSpPr>
          <p:spPr bwMode="auto">
            <a:xfrm flipH="1">
              <a:off x="1625600" y="990600"/>
              <a:ext cx="2832100" cy="0"/>
            </a:xfrm>
            <a:prstGeom prst="line">
              <a:avLst/>
            </a:prstGeom>
            <a:noFill/>
            <a:ln w="57150">
              <a:solidFill>
                <a:schemeClr val="bg2"/>
              </a:solidFill>
              <a:round/>
              <a:headEnd/>
              <a:tailEnd/>
            </a:ln>
            <a:effectLst>
              <a:outerShdw dist="20000" dir="5400000" rotWithShape="0">
                <a:srgbClr val="808080">
                  <a:alpha val="37999"/>
                </a:srgbClr>
              </a:outerShdw>
            </a:effectLst>
            <a:extLst>
              <a:ext uri="{909E8E84-426E-40dd-AFC4-6F175D3DCCD1}">
                <a14:hiddenFill xmlns:a14="http://schemas.microsoft.com/office/drawing/2010/main">
                  <a:noFill/>
                </a14:hiddenFill>
              </a:ext>
            </a:extLst>
          </p:spPr>
        </p:cxnSp>
        <p:cxnSp>
          <p:nvCxnSpPr>
            <p:cNvPr id="15" name="Straight Connector 14"/>
            <p:cNvCxnSpPr/>
            <p:nvPr/>
          </p:nvCxnSpPr>
          <p:spPr bwMode="auto">
            <a:xfrm>
              <a:off x="2755900" y="7137400"/>
              <a:ext cx="0" cy="425450"/>
            </a:xfrm>
            <a:prstGeom prst="line">
              <a:avLst/>
            </a:prstGeom>
            <a:noFill/>
            <a:ln w="57150">
              <a:solidFill>
                <a:schemeClr val="bg2"/>
              </a:solidFill>
              <a:round/>
              <a:headEnd/>
              <a:tailEnd/>
            </a:ln>
            <a:effectLst>
              <a:outerShdw dist="20000" dir="5400000" rotWithShape="0">
                <a:srgbClr val="808080">
                  <a:alpha val="37999"/>
                </a:srgbClr>
              </a:outerShdw>
            </a:effectLst>
            <a:extLst>
              <a:ext uri="{909E8E84-426E-40dd-AFC4-6F175D3DCCD1}">
                <a14:hiddenFill xmlns:a14="http://schemas.microsoft.com/office/drawing/2010/main">
                  <a:noFill/>
                </a14:hiddenFill>
              </a:ext>
            </a:extLst>
          </p:spPr>
        </p:cxnSp>
        <p:cxnSp>
          <p:nvCxnSpPr>
            <p:cNvPr id="16" name="Straight Connector 15"/>
            <p:cNvCxnSpPr/>
            <p:nvPr/>
          </p:nvCxnSpPr>
          <p:spPr bwMode="auto">
            <a:xfrm>
              <a:off x="2755900" y="5422900"/>
              <a:ext cx="0" cy="425450"/>
            </a:xfrm>
            <a:prstGeom prst="line">
              <a:avLst/>
            </a:prstGeom>
            <a:noFill/>
            <a:ln w="57150">
              <a:solidFill>
                <a:schemeClr val="bg2"/>
              </a:solidFill>
              <a:round/>
              <a:headEnd/>
              <a:tailEnd/>
            </a:ln>
            <a:effectLst>
              <a:outerShdw dist="20000" dir="5400000" rotWithShape="0">
                <a:srgbClr val="808080">
                  <a:alpha val="37999"/>
                </a:srgbClr>
              </a:outerShdw>
            </a:effectLst>
            <a:extLst>
              <a:ext uri="{909E8E84-426E-40dd-AFC4-6F175D3DCCD1}">
                <a14:hiddenFill xmlns:a14="http://schemas.microsoft.com/office/drawing/2010/main">
                  <a:noFill/>
                </a14:hiddenFill>
              </a:ext>
            </a:extLst>
          </p:spPr>
        </p:cxnSp>
        <p:cxnSp>
          <p:nvCxnSpPr>
            <p:cNvPr id="17" name="Straight Connector 16"/>
            <p:cNvCxnSpPr/>
            <p:nvPr/>
          </p:nvCxnSpPr>
          <p:spPr bwMode="auto">
            <a:xfrm>
              <a:off x="2768600" y="4610100"/>
              <a:ext cx="0" cy="425450"/>
            </a:xfrm>
            <a:prstGeom prst="line">
              <a:avLst/>
            </a:prstGeom>
            <a:noFill/>
            <a:ln w="57150">
              <a:solidFill>
                <a:schemeClr val="bg2"/>
              </a:solidFill>
              <a:round/>
              <a:headEnd/>
              <a:tailEnd/>
            </a:ln>
            <a:effectLst>
              <a:outerShdw dist="20000" dir="5400000" rotWithShape="0">
                <a:srgbClr val="808080">
                  <a:alpha val="37999"/>
                </a:srgbClr>
              </a:outerShdw>
            </a:effectLst>
            <a:extLst>
              <a:ext uri="{909E8E84-426E-40dd-AFC4-6F175D3DCCD1}">
                <a14:hiddenFill xmlns:a14="http://schemas.microsoft.com/office/drawing/2010/main">
                  <a:noFill/>
                </a14:hiddenFill>
              </a:ext>
            </a:extLst>
          </p:spPr>
        </p:cxnSp>
        <p:cxnSp>
          <p:nvCxnSpPr>
            <p:cNvPr id="18" name="Straight Connector 17"/>
            <p:cNvCxnSpPr/>
            <p:nvPr/>
          </p:nvCxnSpPr>
          <p:spPr bwMode="auto">
            <a:xfrm>
              <a:off x="2755900" y="6318250"/>
              <a:ext cx="0" cy="425450"/>
            </a:xfrm>
            <a:prstGeom prst="line">
              <a:avLst/>
            </a:prstGeom>
            <a:noFill/>
            <a:ln w="57150">
              <a:solidFill>
                <a:schemeClr val="bg2"/>
              </a:solidFill>
              <a:round/>
              <a:headEnd/>
              <a:tailEnd/>
            </a:ln>
            <a:effectLst>
              <a:outerShdw dist="20000" dir="5400000" rotWithShape="0">
                <a:srgbClr val="808080">
                  <a:alpha val="37999"/>
                </a:srgbClr>
              </a:outerShdw>
            </a:effectLst>
            <a:extLst>
              <a:ext uri="{909E8E84-426E-40dd-AFC4-6F175D3DCCD1}">
                <a14:hiddenFill xmlns:a14="http://schemas.microsoft.com/office/drawing/2010/main">
                  <a:noFill/>
                </a14:hiddenFill>
              </a:ext>
            </a:extLst>
          </p:spPr>
        </p:cxnSp>
        <p:sp>
          <p:nvSpPr>
            <p:cNvPr id="19" name="Rounded Rectangle 18"/>
            <p:cNvSpPr>
              <a:spLocks noChangeArrowheads="1"/>
            </p:cNvSpPr>
            <p:nvPr/>
          </p:nvSpPr>
          <p:spPr bwMode="auto">
            <a:xfrm>
              <a:off x="-1" y="0"/>
              <a:ext cx="5486400" cy="685800"/>
            </a:xfrm>
            <a:prstGeom prst="roundRect">
              <a:avLst>
                <a:gd name="adj" fmla="val 16667"/>
              </a:avLst>
            </a:prstGeom>
            <a:solidFill>
              <a:schemeClr val="accent2"/>
            </a:solidFill>
            <a:ln w="9525">
              <a:solidFill>
                <a:schemeClr val="bg2"/>
              </a:solidFill>
              <a:round/>
              <a:headEnd/>
              <a:tailEnd/>
            </a:ln>
            <a:effectLst>
              <a:outerShdw dist="23000" dir="5400000" rotWithShape="0">
                <a:srgbClr val="808080">
                  <a:alpha val="34999"/>
                </a:srgbClr>
              </a:outerShdw>
            </a:effectLst>
            <a:extLst/>
          </p:spPr>
          <p:txBody>
            <a:bodyPr rot="0" vert="horz" wrap="square" lIns="91440" tIns="45720" rIns="91440" bIns="45720" anchor="ctr" anchorCtr="0" upright="1">
              <a:noAutofit/>
            </a:bodyPr>
            <a:lstStyle/>
            <a:p>
              <a:pPr marL="0" marR="0" algn="ctr">
                <a:lnSpc>
                  <a:spcPct val="115000"/>
                </a:lnSpc>
                <a:spcBef>
                  <a:spcPts val="0"/>
                </a:spcBef>
                <a:spcAft>
                  <a:spcPts val="0"/>
                </a:spcAft>
              </a:pPr>
              <a:r>
                <a:rPr lang="en-US" sz="1200" b="1" dirty="0">
                  <a:solidFill>
                    <a:srgbClr val="000000"/>
                  </a:solidFill>
                  <a:effectLst/>
                  <a:latin typeface="Franklin Gothic Medium"/>
                  <a:ea typeface="ＭＳ Ｐゴシック"/>
                  <a:cs typeface="Arial"/>
                </a:rPr>
                <a:t>Corporation for National and Community Service (CNCS</a:t>
              </a:r>
              <a:r>
                <a:rPr lang="en-US" sz="1200" b="1" dirty="0" smtClean="0">
                  <a:solidFill>
                    <a:srgbClr val="000000"/>
                  </a:solidFill>
                  <a:effectLst/>
                  <a:latin typeface="Franklin Gothic Medium"/>
                  <a:ea typeface="ＭＳ Ｐゴシック"/>
                  <a:cs typeface="Arial"/>
                </a:rPr>
                <a:t>)</a:t>
              </a:r>
              <a:endParaRPr lang="en-US" sz="1200" dirty="0">
                <a:solidFill>
                  <a:srgbClr val="000000"/>
                </a:solidFill>
                <a:effectLst/>
                <a:latin typeface="Franklin Gothic Book"/>
                <a:ea typeface="ＭＳ Ｐゴシック"/>
                <a:cs typeface="Arial"/>
              </a:endParaRPr>
            </a:p>
          </p:txBody>
        </p:sp>
        <p:sp>
          <p:nvSpPr>
            <p:cNvPr id="20" name="Rounded Rectangle 19"/>
            <p:cNvSpPr>
              <a:spLocks noChangeArrowheads="1"/>
            </p:cNvSpPr>
            <p:nvPr/>
          </p:nvSpPr>
          <p:spPr bwMode="auto">
            <a:xfrm>
              <a:off x="0" y="1257300"/>
              <a:ext cx="3136900" cy="1816100"/>
            </a:xfrm>
            <a:prstGeom prst="roundRect">
              <a:avLst>
                <a:gd name="adj" fmla="val 16667"/>
              </a:avLst>
            </a:prstGeom>
            <a:solidFill>
              <a:schemeClr val="accent2"/>
            </a:solidFill>
            <a:ln w="9525">
              <a:solidFill>
                <a:schemeClr val="bg2"/>
              </a:solidFill>
              <a:round/>
              <a:headEnd/>
              <a:tailEnd/>
            </a:ln>
            <a:effectLst>
              <a:outerShdw dist="23000" dir="5400000" rotWithShape="0">
                <a:srgbClr val="808080">
                  <a:alpha val="34999"/>
                </a:srgbClr>
              </a:outerShdw>
            </a:effectLst>
            <a:extLst/>
          </p:spPr>
          <p:txBody>
            <a:bodyPr rot="0" vert="horz" wrap="square" lIns="91440" tIns="45720" rIns="91440" bIns="45720" anchor="ctr" anchorCtr="0" upright="1">
              <a:noAutofit/>
            </a:bodyPr>
            <a:lstStyle/>
            <a:p>
              <a:pPr marL="0" marR="0" algn="ctr">
                <a:lnSpc>
                  <a:spcPct val="115000"/>
                </a:lnSpc>
                <a:spcBef>
                  <a:spcPts val="0"/>
                </a:spcBef>
                <a:spcAft>
                  <a:spcPts val="0"/>
                </a:spcAft>
              </a:pPr>
              <a:r>
                <a:rPr lang="en-US" sz="3200">
                  <a:solidFill>
                    <a:srgbClr val="000000"/>
                  </a:solidFill>
                  <a:effectLst/>
                  <a:latin typeface="Franklin Gothic Medium"/>
                  <a:ea typeface="ＭＳ Ｐゴシック"/>
                  <a:cs typeface="Arial"/>
                </a:rPr>
                <a:t>AmeriCorps</a:t>
              </a:r>
              <a:endParaRPr lang="en-US" sz="1200">
                <a:solidFill>
                  <a:srgbClr val="000000"/>
                </a:solidFill>
                <a:effectLst/>
                <a:latin typeface="Franklin Gothic Book"/>
                <a:ea typeface="ＭＳ Ｐゴシック"/>
                <a:cs typeface="Arial"/>
              </a:endParaRPr>
            </a:p>
          </p:txBody>
        </p:sp>
        <p:sp>
          <p:nvSpPr>
            <p:cNvPr id="21" name="Rounded Rectangle 20"/>
            <p:cNvSpPr>
              <a:spLocks noChangeArrowheads="1"/>
            </p:cNvSpPr>
            <p:nvPr/>
          </p:nvSpPr>
          <p:spPr bwMode="auto">
            <a:xfrm>
              <a:off x="3340100" y="1308100"/>
              <a:ext cx="2159000" cy="1816100"/>
            </a:xfrm>
            <a:prstGeom prst="roundRect">
              <a:avLst>
                <a:gd name="adj" fmla="val 16667"/>
              </a:avLst>
            </a:prstGeom>
            <a:solidFill>
              <a:schemeClr val="bg2"/>
            </a:solidFill>
            <a:ln w="9525">
              <a:solidFill>
                <a:schemeClr val="bg2"/>
              </a:solidFill>
              <a:round/>
              <a:headEnd/>
              <a:tailEnd/>
            </a:ln>
            <a:effectLst>
              <a:outerShdw dist="23000" dir="5400000" rotWithShape="0">
                <a:srgbClr val="808080">
                  <a:alpha val="34999"/>
                </a:srgbClr>
              </a:outerShdw>
            </a:effectLst>
            <a:extLst/>
          </p:spPr>
          <p:txBody>
            <a:bodyPr rot="0" vert="horz" wrap="square" lIns="91440" tIns="45720" rIns="91440" bIns="45720" anchor="ctr" anchorCtr="0" upright="1">
              <a:noAutofit/>
            </a:bodyPr>
            <a:lstStyle/>
            <a:p>
              <a:pPr marL="0" marR="0" algn="ctr">
                <a:lnSpc>
                  <a:spcPct val="115000"/>
                </a:lnSpc>
                <a:spcBef>
                  <a:spcPts val="0"/>
                </a:spcBef>
                <a:spcAft>
                  <a:spcPts val="0"/>
                </a:spcAft>
              </a:pPr>
              <a:r>
                <a:rPr lang="en-US" sz="1200" dirty="0">
                  <a:solidFill>
                    <a:srgbClr val="000000"/>
                  </a:solidFill>
                  <a:effectLst/>
                  <a:latin typeface="Franklin Gothic Book"/>
                  <a:ea typeface="ＭＳ Ｐゴシック"/>
                  <a:cs typeface="Arial"/>
                </a:rPr>
                <a:t>Other CNCS programs include</a:t>
              </a:r>
              <a:r>
                <a:rPr lang="en-US" sz="1200" dirty="0" smtClean="0">
                  <a:solidFill>
                    <a:srgbClr val="000000"/>
                  </a:solidFill>
                  <a:effectLst/>
                  <a:latin typeface="Franklin Gothic Book"/>
                  <a:ea typeface="ＭＳ Ｐゴシック"/>
                  <a:cs typeface="Arial"/>
                </a:rPr>
                <a:t>:</a:t>
              </a:r>
              <a:endParaRPr lang="en-US" sz="1200" dirty="0">
                <a:solidFill>
                  <a:srgbClr val="000000"/>
                </a:solidFill>
                <a:effectLst/>
                <a:latin typeface="Franklin Gothic Book"/>
                <a:ea typeface="ＭＳ Ｐゴシック"/>
                <a:cs typeface="Arial"/>
              </a:endParaRPr>
            </a:p>
            <a:p>
              <a:pPr marL="0" marR="0" algn="ctr">
                <a:lnSpc>
                  <a:spcPct val="115000"/>
                </a:lnSpc>
                <a:spcBef>
                  <a:spcPts val="0"/>
                </a:spcBef>
                <a:spcAft>
                  <a:spcPts val="0"/>
                </a:spcAft>
              </a:pPr>
              <a:r>
                <a:rPr lang="en-US" sz="1200" dirty="0">
                  <a:solidFill>
                    <a:srgbClr val="000000"/>
                  </a:solidFill>
                  <a:effectLst/>
                  <a:latin typeface="Franklin Gothic Book"/>
                  <a:ea typeface="ＭＳ Ｐゴシック"/>
                  <a:cs typeface="Arial"/>
                </a:rPr>
                <a:t>Senior Service Corps</a:t>
              </a:r>
            </a:p>
            <a:p>
              <a:pPr marL="0" marR="0" algn="ctr">
                <a:lnSpc>
                  <a:spcPct val="115000"/>
                </a:lnSpc>
                <a:spcBef>
                  <a:spcPts val="0"/>
                </a:spcBef>
                <a:spcAft>
                  <a:spcPts val="0"/>
                </a:spcAft>
              </a:pPr>
              <a:r>
                <a:rPr lang="en-US" sz="1200" dirty="0" smtClean="0">
                  <a:solidFill>
                    <a:srgbClr val="000000"/>
                  </a:solidFill>
                  <a:effectLst/>
                  <a:latin typeface="Franklin Gothic Book"/>
                  <a:ea typeface="ＭＳ Ｐゴシック"/>
                  <a:cs typeface="Arial"/>
                </a:rPr>
                <a:t>SIF</a:t>
              </a:r>
              <a:endParaRPr lang="en-US" sz="1200" dirty="0">
                <a:solidFill>
                  <a:srgbClr val="000000"/>
                </a:solidFill>
                <a:effectLst/>
                <a:latin typeface="Franklin Gothic Book"/>
                <a:ea typeface="ＭＳ Ｐゴシック"/>
                <a:cs typeface="Arial"/>
              </a:endParaRPr>
            </a:p>
            <a:p>
              <a:pPr marL="0" marR="0" algn="ctr">
                <a:lnSpc>
                  <a:spcPct val="115000"/>
                </a:lnSpc>
                <a:spcBef>
                  <a:spcPts val="0"/>
                </a:spcBef>
                <a:spcAft>
                  <a:spcPts val="0"/>
                </a:spcAft>
              </a:pPr>
              <a:r>
                <a:rPr lang="en-US" sz="1200" dirty="0">
                  <a:solidFill>
                    <a:srgbClr val="000000"/>
                  </a:solidFill>
                  <a:effectLst/>
                  <a:latin typeface="Franklin Gothic Book"/>
                  <a:ea typeface="ＭＳ Ｐゴシック"/>
                  <a:cs typeface="Arial"/>
                </a:rPr>
                <a:t>Volunteer Generation Fund</a:t>
              </a:r>
            </a:p>
          </p:txBody>
        </p:sp>
        <p:sp>
          <p:nvSpPr>
            <p:cNvPr id="22" name="Rounded Rectangle 21"/>
            <p:cNvSpPr>
              <a:spLocks noChangeArrowheads="1"/>
            </p:cNvSpPr>
            <p:nvPr/>
          </p:nvSpPr>
          <p:spPr bwMode="auto">
            <a:xfrm>
              <a:off x="25400" y="7324253"/>
              <a:ext cx="5486400" cy="914237"/>
            </a:xfrm>
            <a:prstGeom prst="roundRect">
              <a:avLst>
                <a:gd name="adj" fmla="val 16667"/>
              </a:avLst>
            </a:prstGeom>
            <a:solidFill>
              <a:schemeClr val="accent2"/>
            </a:solidFill>
            <a:ln w="9525">
              <a:solidFill>
                <a:schemeClr val="bg2"/>
              </a:solidFill>
              <a:round/>
              <a:headEnd/>
              <a:tailEnd/>
            </a:ln>
            <a:effectLst>
              <a:outerShdw dist="23000" dir="5400000" rotWithShape="0">
                <a:srgbClr val="808080">
                  <a:alpha val="34999"/>
                </a:srgbClr>
              </a:outerShdw>
            </a:effectLst>
            <a:extLst/>
          </p:spPr>
          <p:txBody>
            <a:bodyPr rot="0" vert="horz" wrap="square" lIns="91440" tIns="45720" rIns="91440" bIns="45720" anchor="ctr" anchorCtr="0" upright="1">
              <a:noAutofit/>
            </a:bodyPr>
            <a:lstStyle/>
            <a:p>
              <a:pPr marL="0" marR="0" algn="ctr">
                <a:lnSpc>
                  <a:spcPct val="115000"/>
                </a:lnSpc>
                <a:spcBef>
                  <a:spcPts val="0"/>
                </a:spcBef>
                <a:spcAft>
                  <a:spcPts val="0"/>
                </a:spcAft>
              </a:pPr>
              <a:r>
                <a:rPr lang="en-US" sz="1200" b="1" dirty="0" smtClean="0">
                  <a:solidFill>
                    <a:srgbClr val="000000"/>
                  </a:solidFill>
                  <a:effectLst/>
                  <a:latin typeface="Franklin Gothic Medium"/>
                  <a:ea typeface="ＭＳ Ｐゴシック"/>
                  <a:cs typeface="Arial"/>
                </a:rPr>
                <a:t>VIP Partner </a:t>
              </a:r>
              <a:r>
                <a:rPr lang="en-US" sz="1200" b="1" dirty="0">
                  <a:solidFill>
                    <a:srgbClr val="000000"/>
                  </a:solidFill>
                  <a:effectLst/>
                  <a:latin typeface="Franklin Gothic Medium"/>
                  <a:ea typeface="ＭＳ Ｐゴシック"/>
                  <a:cs typeface="Arial"/>
                </a:rPr>
                <a:t>Site </a:t>
              </a:r>
              <a:r>
                <a:rPr lang="en-US" sz="1200" b="1" dirty="0" smtClean="0">
                  <a:solidFill>
                    <a:srgbClr val="000000"/>
                  </a:solidFill>
                  <a:effectLst/>
                  <a:latin typeface="Franklin Gothic Medium"/>
                  <a:ea typeface="ＭＳ Ｐゴシック"/>
                  <a:cs typeface="Arial"/>
                </a:rPr>
                <a:t>Programs</a:t>
              </a:r>
              <a:endParaRPr lang="en-US" sz="1200" dirty="0">
                <a:solidFill>
                  <a:srgbClr val="000000"/>
                </a:solidFill>
                <a:effectLst/>
                <a:latin typeface="Franklin Gothic Book"/>
                <a:ea typeface="ＭＳ Ｐゴシック"/>
                <a:cs typeface="Arial"/>
              </a:endParaRPr>
            </a:p>
          </p:txBody>
        </p:sp>
        <p:sp>
          <p:nvSpPr>
            <p:cNvPr id="23" name="Rounded Rectangle 22"/>
            <p:cNvSpPr>
              <a:spLocks noChangeArrowheads="1"/>
            </p:cNvSpPr>
            <p:nvPr/>
          </p:nvSpPr>
          <p:spPr bwMode="auto">
            <a:xfrm>
              <a:off x="12700" y="6654800"/>
              <a:ext cx="5486400" cy="508000"/>
            </a:xfrm>
            <a:prstGeom prst="roundRect">
              <a:avLst>
                <a:gd name="adj" fmla="val 16667"/>
              </a:avLst>
            </a:prstGeom>
            <a:solidFill>
              <a:schemeClr val="accent2"/>
            </a:solidFill>
            <a:ln w="9525">
              <a:solidFill>
                <a:schemeClr val="bg2"/>
              </a:solidFill>
              <a:round/>
              <a:headEnd/>
              <a:tailEnd/>
            </a:ln>
            <a:effectLst>
              <a:outerShdw dist="23000" dir="5400000" rotWithShape="0">
                <a:srgbClr val="808080">
                  <a:alpha val="34999"/>
                </a:srgbClr>
              </a:outerShdw>
            </a:effectLst>
            <a:extLst/>
          </p:spPr>
          <p:txBody>
            <a:bodyPr rot="0" vert="horz" wrap="square" lIns="91440" tIns="45720" rIns="91440" bIns="45720" anchor="ctr" anchorCtr="0" upright="1">
              <a:noAutofit/>
            </a:bodyPr>
            <a:lstStyle/>
            <a:p>
              <a:pPr marL="0" marR="0" algn="ctr">
                <a:lnSpc>
                  <a:spcPct val="115000"/>
                </a:lnSpc>
                <a:spcBef>
                  <a:spcPts val="0"/>
                </a:spcBef>
                <a:spcAft>
                  <a:spcPts val="0"/>
                </a:spcAft>
              </a:pPr>
              <a:r>
                <a:rPr lang="en-US" sz="1200" b="1" dirty="0" smtClean="0">
                  <a:solidFill>
                    <a:srgbClr val="000000"/>
                  </a:solidFill>
                  <a:effectLst/>
                  <a:latin typeface="Franklin Gothic Medium"/>
                  <a:ea typeface="ＭＳ Ｐゴシック"/>
                  <a:cs typeface="Arial"/>
                </a:rPr>
                <a:t>VIP Supervising Organizations</a:t>
              </a:r>
              <a:endParaRPr lang="en-US" sz="1200" dirty="0">
                <a:solidFill>
                  <a:srgbClr val="000000"/>
                </a:solidFill>
                <a:effectLst/>
                <a:latin typeface="Franklin Gothic Book"/>
                <a:ea typeface="ＭＳ Ｐゴシック"/>
                <a:cs typeface="Arial"/>
              </a:endParaRPr>
            </a:p>
          </p:txBody>
        </p:sp>
        <p:sp>
          <p:nvSpPr>
            <p:cNvPr id="24" name="Rounded Rectangle 23"/>
            <p:cNvSpPr>
              <a:spLocks noChangeArrowheads="1"/>
            </p:cNvSpPr>
            <p:nvPr/>
          </p:nvSpPr>
          <p:spPr bwMode="auto">
            <a:xfrm>
              <a:off x="12700" y="5626629"/>
              <a:ext cx="5486400" cy="789470"/>
            </a:xfrm>
            <a:prstGeom prst="roundRect">
              <a:avLst>
                <a:gd name="adj" fmla="val 16667"/>
              </a:avLst>
            </a:prstGeom>
            <a:solidFill>
              <a:schemeClr val="accent2"/>
            </a:solidFill>
            <a:ln w="9525">
              <a:solidFill>
                <a:schemeClr val="bg2"/>
              </a:solidFill>
              <a:round/>
              <a:headEnd/>
              <a:tailEnd/>
            </a:ln>
            <a:effectLst>
              <a:outerShdw dist="23000" dir="5400000" rotWithShape="0">
                <a:srgbClr val="808080">
                  <a:alpha val="34999"/>
                </a:srgbClr>
              </a:outerShdw>
            </a:effectLst>
            <a:extLst/>
          </p:spPr>
          <p:txBody>
            <a:bodyPr rot="0" vert="horz" wrap="square" lIns="91440" tIns="45720" rIns="91440" bIns="45720" anchor="ctr" anchorCtr="0" upright="1">
              <a:noAutofit/>
            </a:bodyPr>
            <a:lstStyle/>
            <a:p>
              <a:pPr marL="0" marR="0" algn="ctr">
                <a:lnSpc>
                  <a:spcPct val="115000"/>
                </a:lnSpc>
                <a:spcBef>
                  <a:spcPts val="0"/>
                </a:spcBef>
                <a:spcAft>
                  <a:spcPts val="0"/>
                </a:spcAft>
              </a:pPr>
              <a:r>
                <a:rPr lang="en-US" sz="1200" b="1" dirty="0" smtClean="0">
                  <a:solidFill>
                    <a:srgbClr val="000000"/>
                  </a:solidFill>
                  <a:effectLst/>
                  <a:latin typeface="Franklin Gothic Medium"/>
                  <a:ea typeface="ＭＳ Ｐゴシック"/>
                  <a:cs typeface="Arial"/>
                </a:rPr>
                <a:t>CalSERVES Volunteer Programs – including VIP and CalPREP</a:t>
              </a:r>
              <a:endParaRPr lang="en-US" sz="1200" dirty="0">
                <a:solidFill>
                  <a:srgbClr val="000000"/>
                </a:solidFill>
                <a:effectLst/>
                <a:latin typeface="Franklin Gothic Book"/>
                <a:ea typeface="ＭＳ Ｐゴシック"/>
                <a:cs typeface="Arial"/>
              </a:endParaRPr>
            </a:p>
          </p:txBody>
        </p:sp>
        <p:sp>
          <p:nvSpPr>
            <p:cNvPr id="25" name="Rounded Rectangle 24"/>
            <p:cNvSpPr>
              <a:spLocks noChangeArrowheads="1"/>
            </p:cNvSpPr>
            <p:nvPr/>
          </p:nvSpPr>
          <p:spPr bwMode="auto">
            <a:xfrm>
              <a:off x="0" y="4937654"/>
              <a:ext cx="5499100" cy="508000"/>
            </a:xfrm>
            <a:prstGeom prst="roundRect">
              <a:avLst>
                <a:gd name="adj" fmla="val 16667"/>
              </a:avLst>
            </a:prstGeom>
            <a:solidFill>
              <a:schemeClr val="accent2"/>
            </a:solidFill>
            <a:ln w="9525">
              <a:solidFill>
                <a:schemeClr val="bg2"/>
              </a:solidFill>
              <a:round/>
              <a:headEnd/>
              <a:tailEnd/>
            </a:ln>
            <a:effectLst>
              <a:outerShdw dist="23000" dir="5400000" rotWithShape="0">
                <a:srgbClr val="808080">
                  <a:alpha val="34999"/>
                </a:srgbClr>
              </a:outerShdw>
            </a:effectLst>
            <a:extLst/>
          </p:spPr>
          <p:txBody>
            <a:bodyPr rot="0" vert="horz" wrap="square" lIns="91440" tIns="45720" rIns="91440" bIns="45720" anchor="ctr" anchorCtr="0" upright="1">
              <a:noAutofit/>
            </a:bodyPr>
            <a:lstStyle/>
            <a:p>
              <a:pPr marL="0" marR="0" algn="ctr">
                <a:lnSpc>
                  <a:spcPct val="115000"/>
                </a:lnSpc>
                <a:spcBef>
                  <a:spcPts val="0"/>
                </a:spcBef>
                <a:spcAft>
                  <a:spcPts val="0"/>
                </a:spcAft>
              </a:pPr>
              <a:r>
                <a:rPr lang="en-US" sz="1200" b="1" dirty="0">
                  <a:solidFill>
                    <a:srgbClr val="000000"/>
                  </a:solidFill>
                  <a:effectLst/>
                  <a:latin typeface="Franklin Gothic Medium"/>
                  <a:ea typeface="ＭＳ Ｐゴシック"/>
                  <a:cs typeface="Arial"/>
                </a:rPr>
                <a:t>California </a:t>
              </a:r>
              <a:r>
                <a:rPr lang="en-US" sz="1200" b="1" dirty="0" smtClean="0">
                  <a:solidFill>
                    <a:srgbClr val="000000"/>
                  </a:solidFill>
                  <a:effectLst/>
                  <a:latin typeface="Franklin Gothic Medium"/>
                  <a:ea typeface="ＭＳ Ｐゴシック"/>
                  <a:cs typeface="Arial"/>
                </a:rPr>
                <a:t>Volunteers</a:t>
              </a:r>
              <a:r>
                <a:rPr lang="en-US" sz="1200" dirty="0">
                  <a:solidFill>
                    <a:srgbClr val="000000"/>
                  </a:solidFill>
                  <a:effectLst/>
                  <a:latin typeface="Franklin Gothic Book"/>
                  <a:ea typeface="ＭＳ Ｐゴシック"/>
                  <a:cs typeface="Arial"/>
                </a:rPr>
                <a:t> </a:t>
              </a:r>
            </a:p>
          </p:txBody>
        </p:sp>
        <p:sp>
          <p:nvSpPr>
            <p:cNvPr id="26" name="Rounded Rectangle 25"/>
            <p:cNvSpPr>
              <a:spLocks noChangeArrowheads="1"/>
            </p:cNvSpPr>
            <p:nvPr/>
          </p:nvSpPr>
          <p:spPr bwMode="auto">
            <a:xfrm>
              <a:off x="1724025" y="3708400"/>
              <a:ext cx="2063750" cy="901700"/>
            </a:xfrm>
            <a:prstGeom prst="roundRect">
              <a:avLst>
                <a:gd name="adj" fmla="val 16667"/>
              </a:avLst>
            </a:prstGeom>
            <a:solidFill>
              <a:schemeClr val="accent2"/>
            </a:solidFill>
            <a:ln w="9525">
              <a:solidFill>
                <a:schemeClr val="bg2"/>
              </a:solidFill>
              <a:round/>
              <a:headEnd/>
              <a:tailEnd/>
            </a:ln>
            <a:effectLst>
              <a:outerShdw dist="23000" dir="5400000" rotWithShape="0">
                <a:srgbClr val="808080">
                  <a:alpha val="34999"/>
                </a:srgbClr>
              </a:outerShdw>
            </a:effectLst>
            <a:extLst/>
          </p:spPr>
          <p:txBody>
            <a:bodyPr rot="0" vert="horz" wrap="square" lIns="91440" tIns="45720" rIns="91440" bIns="45720" anchor="ctr" anchorCtr="0" upright="1">
              <a:noAutofit/>
            </a:bodyPr>
            <a:lstStyle/>
            <a:p>
              <a:pPr marL="0" marR="0" algn="ctr">
                <a:lnSpc>
                  <a:spcPct val="115000"/>
                </a:lnSpc>
                <a:spcBef>
                  <a:spcPts val="0"/>
                </a:spcBef>
                <a:spcAft>
                  <a:spcPts val="0"/>
                </a:spcAft>
              </a:pPr>
              <a:r>
                <a:rPr lang="en-US" sz="1300">
                  <a:solidFill>
                    <a:srgbClr val="000000"/>
                  </a:solidFill>
                  <a:effectLst/>
                  <a:latin typeface="Franklin Gothic Medium"/>
                  <a:ea typeface="ＭＳ Ｐゴシック"/>
                  <a:cs typeface="Arial"/>
                </a:rPr>
                <a:t>State &amp; National Programs</a:t>
              </a:r>
              <a:endParaRPr lang="en-US" sz="1200">
                <a:solidFill>
                  <a:srgbClr val="000000"/>
                </a:solidFill>
                <a:effectLst/>
                <a:latin typeface="Franklin Gothic Book"/>
                <a:ea typeface="ＭＳ Ｐゴシック"/>
                <a:cs typeface="Arial"/>
              </a:endParaRPr>
            </a:p>
          </p:txBody>
        </p:sp>
        <p:sp>
          <p:nvSpPr>
            <p:cNvPr id="27" name="Rounded Rectangle 26"/>
            <p:cNvSpPr>
              <a:spLocks noChangeArrowheads="1"/>
            </p:cNvSpPr>
            <p:nvPr/>
          </p:nvSpPr>
          <p:spPr bwMode="auto">
            <a:xfrm>
              <a:off x="3888462" y="3708400"/>
              <a:ext cx="1610637" cy="901700"/>
            </a:xfrm>
            <a:prstGeom prst="roundRect">
              <a:avLst>
                <a:gd name="adj" fmla="val 16667"/>
              </a:avLst>
            </a:prstGeom>
            <a:solidFill>
              <a:schemeClr val="bg2"/>
            </a:solidFill>
            <a:ln w="9525">
              <a:solidFill>
                <a:schemeClr val="bg2"/>
              </a:solidFill>
              <a:round/>
              <a:headEnd/>
              <a:tailEnd/>
            </a:ln>
            <a:effectLst>
              <a:outerShdw dist="23000" dir="5400000" rotWithShape="0">
                <a:srgbClr val="808080">
                  <a:alpha val="34999"/>
                </a:srgbClr>
              </a:outerShdw>
            </a:effectLst>
            <a:extLst/>
          </p:spPr>
          <p:txBody>
            <a:bodyPr rot="0" vert="horz" wrap="square" lIns="91440" tIns="45720" rIns="91440" bIns="45720" anchor="ctr" anchorCtr="0" upright="1">
              <a:noAutofit/>
            </a:bodyPr>
            <a:lstStyle/>
            <a:p>
              <a:pPr marL="0" marR="0" algn="ctr">
                <a:lnSpc>
                  <a:spcPct val="115000"/>
                </a:lnSpc>
                <a:spcBef>
                  <a:spcPts val="0"/>
                </a:spcBef>
                <a:spcAft>
                  <a:spcPts val="0"/>
                </a:spcAft>
              </a:pPr>
              <a:r>
                <a:rPr lang="en-US" sz="1200" b="1" dirty="0" smtClean="0">
                  <a:solidFill>
                    <a:srgbClr val="000000"/>
                  </a:solidFill>
                  <a:effectLst/>
                  <a:latin typeface="Franklin Gothic Medium"/>
                  <a:ea typeface="ＭＳ Ｐゴシック"/>
                  <a:cs typeface="Arial"/>
                </a:rPr>
                <a:t>NCCC</a:t>
              </a:r>
              <a:endParaRPr lang="en-US" sz="1200" dirty="0">
                <a:solidFill>
                  <a:srgbClr val="000000"/>
                </a:solidFill>
                <a:effectLst/>
                <a:latin typeface="Franklin Gothic Book"/>
                <a:ea typeface="ＭＳ Ｐゴシック"/>
                <a:cs typeface="Arial"/>
              </a:endParaRPr>
            </a:p>
          </p:txBody>
        </p:sp>
        <p:sp>
          <p:nvSpPr>
            <p:cNvPr id="28" name="Rounded Rectangle 27"/>
            <p:cNvSpPr>
              <a:spLocks noChangeArrowheads="1"/>
            </p:cNvSpPr>
            <p:nvPr/>
          </p:nvSpPr>
          <p:spPr bwMode="auto">
            <a:xfrm>
              <a:off x="-1" y="3708400"/>
              <a:ext cx="1602463" cy="901700"/>
            </a:xfrm>
            <a:prstGeom prst="roundRect">
              <a:avLst>
                <a:gd name="adj" fmla="val 16667"/>
              </a:avLst>
            </a:prstGeom>
            <a:solidFill>
              <a:schemeClr val="bg2"/>
            </a:solidFill>
            <a:ln w="9525">
              <a:solidFill>
                <a:schemeClr val="bg2"/>
              </a:solidFill>
              <a:round/>
              <a:headEnd/>
              <a:tailEnd/>
            </a:ln>
            <a:effectLst>
              <a:outerShdw dist="23000" dir="5400000" rotWithShape="0">
                <a:srgbClr val="808080">
                  <a:alpha val="34999"/>
                </a:srgbClr>
              </a:outerShdw>
            </a:effectLst>
            <a:extLst/>
          </p:spPr>
          <p:txBody>
            <a:bodyPr rot="0" vert="horz" wrap="square" lIns="91440" tIns="45720" rIns="91440" bIns="45720" anchor="ctr" anchorCtr="0" upright="1">
              <a:noAutofit/>
            </a:bodyPr>
            <a:lstStyle/>
            <a:p>
              <a:pPr marL="0" marR="0" algn="ctr">
                <a:lnSpc>
                  <a:spcPct val="115000"/>
                </a:lnSpc>
                <a:spcBef>
                  <a:spcPts val="0"/>
                </a:spcBef>
                <a:spcAft>
                  <a:spcPts val="0"/>
                </a:spcAft>
              </a:pPr>
              <a:r>
                <a:rPr lang="en-US" sz="1200" b="1" dirty="0" smtClean="0">
                  <a:solidFill>
                    <a:srgbClr val="000000"/>
                  </a:solidFill>
                  <a:effectLst/>
                  <a:latin typeface="Franklin Gothic Medium"/>
                  <a:ea typeface="ＭＳ Ｐゴシック"/>
                  <a:cs typeface="Arial"/>
                </a:rPr>
                <a:t>VISTA</a:t>
              </a:r>
              <a:endParaRPr lang="en-US" sz="1200" dirty="0">
                <a:solidFill>
                  <a:srgbClr val="000000"/>
                </a:solidFill>
                <a:effectLst/>
                <a:latin typeface="Franklin Gothic Book"/>
                <a:ea typeface="ＭＳ Ｐゴシック"/>
                <a:cs typeface="Arial"/>
              </a:endParaRPr>
            </a:p>
          </p:txBody>
        </p:sp>
      </p:grpSp>
      <p:sp>
        <p:nvSpPr>
          <p:cNvPr id="29" name="TextBox 28"/>
          <p:cNvSpPr txBox="1"/>
          <p:nvPr/>
        </p:nvSpPr>
        <p:spPr>
          <a:xfrm>
            <a:off x="407939" y="1522054"/>
            <a:ext cx="3894667" cy="3385542"/>
          </a:xfrm>
          <a:prstGeom prst="rect">
            <a:avLst/>
          </a:prstGeom>
          <a:noFill/>
        </p:spPr>
        <p:txBody>
          <a:bodyPr wrap="square" rtlCol="0">
            <a:spAutoFit/>
          </a:bodyPr>
          <a:lstStyle/>
          <a:p>
            <a:pPr algn="ctr"/>
            <a:r>
              <a:rPr lang="en-US" sz="3200" dirty="0" smtClean="0"/>
              <a:t>VIP is the </a:t>
            </a:r>
            <a:r>
              <a:rPr lang="en-US" sz="5400" b="1" dirty="0" smtClean="0"/>
              <a:t>LARGEST</a:t>
            </a:r>
            <a:r>
              <a:rPr lang="en-US" sz="5400" dirty="0" smtClean="0"/>
              <a:t> </a:t>
            </a:r>
            <a:r>
              <a:rPr lang="en-US" sz="3200" dirty="0" smtClean="0"/>
              <a:t>capacity-building AmeriCorps State program in the country.</a:t>
            </a:r>
            <a:endParaRPr lang="en-US" sz="3200" dirty="0"/>
          </a:p>
        </p:txBody>
      </p:sp>
    </p:spTree>
    <p:extLst>
      <p:ext uri="{BB962C8B-B14F-4D97-AF65-F5344CB8AC3E}">
        <p14:creationId xmlns:p14="http://schemas.microsoft.com/office/powerpoint/2010/main" val="873410613"/>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do we make it All happen?</a:t>
            </a:r>
            <a:endParaRPr lang="en-US" dirty="0"/>
          </a:p>
        </p:txBody>
      </p:sp>
      <p:sp>
        <p:nvSpPr>
          <p:cNvPr id="3" name="Content Placeholder 2"/>
          <p:cNvSpPr>
            <a:spLocks noGrp="1"/>
          </p:cNvSpPr>
          <p:nvPr>
            <p:ph idx="1"/>
          </p:nvPr>
        </p:nvSpPr>
        <p:spPr>
          <a:xfrm>
            <a:off x="457200" y="1719875"/>
            <a:ext cx="8229600" cy="4406288"/>
          </a:xfrm>
        </p:spPr>
        <p:txBody>
          <a:bodyPr/>
          <a:lstStyle/>
          <a:p>
            <a:pPr marL="0" indent="0" algn="ctr">
              <a:buNone/>
            </a:pPr>
            <a:endParaRPr lang="en-US" dirty="0"/>
          </a:p>
          <a:p>
            <a:pPr marL="0" indent="0" algn="ctr">
              <a:buNone/>
            </a:pPr>
            <a:r>
              <a:rPr lang="en-US" dirty="0" smtClean="0"/>
              <a:t>AmeriCorps!</a:t>
            </a:r>
            <a:endParaRPr lang="en-US" dirty="0"/>
          </a:p>
        </p:txBody>
      </p:sp>
      <p:sp>
        <p:nvSpPr>
          <p:cNvPr id="4" name="TextBox 3"/>
          <p:cNvSpPr txBox="1"/>
          <p:nvPr/>
        </p:nvSpPr>
        <p:spPr>
          <a:xfrm>
            <a:off x="2088053" y="3413816"/>
            <a:ext cx="5030839" cy="923330"/>
          </a:xfrm>
          <a:prstGeom prst="rect">
            <a:avLst/>
          </a:prstGeom>
          <a:noFill/>
        </p:spPr>
        <p:txBody>
          <a:bodyPr wrap="square" rtlCol="0">
            <a:spAutoFit/>
          </a:bodyPr>
          <a:lstStyle/>
          <a:p>
            <a:pPr algn="ctr"/>
            <a:r>
              <a:rPr lang="en-US" dirty="0" smtClean="0">
                <a:solidFill>
                  <a:schemeClr val="accent1"/>
                </a:solidFill>
                <a:hlinkClick r:id="rId3"/>
              </a:rPr>
              <a:t>https://www.youtube.com/watch?v=3qw_aq-KiJw&amp;list=UU1VuXCdPlovso1vcqi2dMng</a:t>
            </a:r>
            <a:endParaRPr lang="en-US" dirty="0" smtClean="0">
              <a:solidFill>
                <a:schemeClr val="accent1"/>
              </a:solidFill>
            </a:endParaRPr>
          </a:p>
          <a:p>
            <a:pPr algn="ctr"/>
            <a:endParaRPr lang="en-US" dirty="0">
              <a:solidFill>
                <a:schemeClr val="accent1"/>
              </a:solidFill>
            </a:endParaRPr>
          </a:p>
        </p:txBody>
      </p:sp>
    </p:spTree>
    <p:extLst>
      <p:ext uri="{BB962C8B-B14F-4D97-AF65-F5344CB8AC3E}">
        <p14:creationId xmlns:p14="http://schemas.microsoft.com/office/powerpoint/2010/main" val="161574284"/>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Habitat">
      <a:dk1>
        <a:sysClr val="windowText" lastClr="000000"/>
      </a:dk1>
      <a:lt1>
        <a:sysClr val="window" lastClr="FFFFFF"/>
      </a:lt1>
      <a:dk2>
        <a:srgbClr val="194431"/>
      </a:dk2>
      <a:lt2>
        <a:srgbClr val="F0E6C3"/>
      </a:lt2>
      <a:accent1>
        <a:srgbClr val="F8C000"/>
      </a:accent1>
      <a:accent2>
        <a:srgbClr val="F88600"/>
      </a:accent2>
      <a:accent3>
        <a:srgbClr val="F83500"/>
      </a:accent3>
      <a:accent4>
        <a:srgbClr val="8B723D"/>
      </a:accent4>
      <a:accent5>
        <a:srgbClr val="818B3D"/>
      </a:accent5>
      <a:accent6>
        <a:srgbClr val="586215"/>
      </a:accent6>
      <a:hlink>
        <a:srgbClr val="FF621D"/>
      </a:hlink>
      <a:folHlink>
        <a:srgbClr val="F3D260"/>
      </a:folHlink>
    </a:clrScheme>
    <a:fontScheme name="Breeze">
      <a:majorFont>
        <a:latin typeface="News Gothic MT"/>
        <a:ea typeface=""/>
        <a:cs typeface=""/>
        <a:font script="Jpan" typeface="ＭＳ Ｐゴシック"/>
        <a:font script="Hans" typeface="宋体"/>
        <a:font script="Hant" typeface="新細明體"/>
      </a:majorFont>
      <a:minorFont>
        <a:latin typeface="News Gothic MT"/>
        <a:ea typeface=""/>
        <a:cs typeface=""/>
        <a:font script="Jpan" typeface="ＭＳ Ｐゴシック"/>
        <a:font script="Hans" typeface="宋体"/>
        <a:font script="Hant" typeface="新細明體"/>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594</TotalTime>
  <Words>1104</Words>
  <Application>Microsoft Macintosh PowerPoint</Application>
  <PresentationFormat>On-screen Show (4:3)</PresentationFormat>
  <Paragraphs>213</Paragraphs>
  <Slides>33</Slides>
  <Notes>8</Notes>
  <HiddenSlides>0</HiddenSlides>
  <MMClips>0</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Office Theme</vt:lpstr>
      <vt:lpstr>Welcome to:   AmeriCorps VIP Supervisor Training</vt:lpstr>
      <vt:lpstr>Agenda</vt:lpstr>
      <vt:lpstr>Contact</vt:lpstr>
      <vt:lpstr>Introducing:  vip Partner Sites</vt:lpstr>
      <vt:lpstr>VIP aims to help you do more.</vt:lpstr>
      <vt:lpstr>Our Goals:</vt:lpstr>
      <vt:lpstr>Terms</vt:lpstr>
      <vt:lpstr>PowerPoint Presentation</vt:lpstr>
      <vt:lpstr>How do we make it All happen?</vt:lpstr>
      <vt:lpstr>AmeriCorps members:</vt:lpstr>
      <vt:lpstr>What our members do:</vt:lpstr>
      <vt:lpstr>The Member Work Plan</vt:lpstr>
      <vt:lpstr>Americorps regulations</vt:lpstr>
      <vt:lpstr>Americorps regulations</vt:lpstr>
      <vt:lpstr>Startup Timeline</vt:lpstr>
      <vt:lpstr>The Orientation includes:</vt:lpstr>
      <vt:lpstr>Managing Members</vt:lpstr>
      <vt:lpstr>Partner site expectations:</vt:lpstr>
      <vt:lpstr>The designated Partner Site Supervisor:</vt:lpstr>
      <vt:lpstr>AmeriCorps member Expectations are in the handbook</vt:lpstr>
      <vt:lpstr>Basically,</vt:lpstr>
      <vt:lpstr>Reppin’ the “A”</vt:lpstr>
      <vt:lpstr>Absences</vt:lpstr>
      <vt:lpstr>Disciplinary Procedure</vt:lpstr>
      <vt:lpstr>Any tips for supervising AmeriCorps members?</vt:lpstr>
      <vt:lpstr>Reporting</vt:lpstr>
      <vt:lpstr>Partner Reporting</vt:lpstr>
      <vt:lpstr>onCorps</vt:lpstr>
      <vt:lpstr>VCA</vt:lpstr>
      <vt:lpstr>Evaluations</vt:lpstr>
      <vt:lpstr>Member Reporting</vt:lpstr>
      <vt:lpstr>Questions?</vt:lpstr>
      <vt:lpstr>THANK YOU  for your partnership with VIP.</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Lauren</dc:creator>
  <cp:lastModifiedBy>Laney Rupp</cp:lastModifiedBy>
  <cp:revision>31</cp:revision>
  <cp:lastPrinted>2017-08-28T22:02:24Z</cp:lastPrinted>
  <dcterms:created xsi:type="dcterms:W3CDTF">2014-08-22T23:29:03Z</dcterms:created>
  <dcterms:modified xsi:type="dcterms:W3CDTF">2017-08-29T00:25:08Z</dcterms:modified>
</cp:coreProperties>
</file>